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23"/>
  </p:notesMasterIdLst>
  <p:handoutMasterIdLst>
    <p:handoutMasterId r:id="rId24"/>
  </p:handoutMasterIdLst>
  <p:sldIdLst>
    <p:sldId id="256" r:id="rId2"/>
    <p:sldId id="291" r:id="rId3"/>
    <p:sldId id="289" r:id="rId4"/>
    <p:sldId id="261" r:id="rId5"/>
    <p:sldId id="257" r:id="rId6"/>
    <p:sldId id="262" r:id="rId7"/>
    <p:sldId id="263" r:id="rId8"/>
    <p:sldId id="264" r:id="rId9"/>
    <p:sldId id="265" r:id="rId10"/>
    <p:sldId id="266" r:id="rId11"/>
    <p:sldId id="286" r:id="rId12"/>
    <p:sldId id="287" r:id="rId13"/>
    <p:sldId id="283" r:id="rId14"/>
    <p:sldId id="293" r:id="rId15"/>
    <p:sldId id="288" r:id="rId16"/>
    <p:sldId id="276" r:id="rId17"/>
    <p:sldId id="277" r:id="rId18"/>
    <p:sldId id="278" r:id="rId19"/>
    <p:sldId id="292" r:id="rId20"/>
    <p:sldId id="280" r:id="rId21"/>
    <p:sldId id="282"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DDDDDD"/>
    <a:srgbClr val="00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540" autoAdjust="0"/>
    <p:restoredTop sz="94660"/>
  </p:normalViewPr>
  <p:slideViewPr>
    <p:cSldViewPr>
      <p:cViewPr>
        <p:scale>
          <a:sx n="75" d="100"/>
          <a:sy n="75" d="100"/>
        </p:scale>
        <p:origin x="-96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0" d="100"/>
          <a:sy n="50" d="100"/>
        </p:scale>
        <p:origin x="-1836" y="-96"/>
      </p:cViewPr>
      <p:guideLst>
        <p:guide orient="horz" pos="292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92438" cy="458788"/>
          </a:xfrm>
          <a:prstGeom prst="rect">
            <a:avLst/>
          </a:prstGeom>
          <a:noFill/>
          <a:ln w="12700" cap="sq">
            <a:noFill/>
            <a:miter lim="800000"/>
            <a:headEnd type="none" w="sm" len="sm"/>
            <a:tailEnd type="none" w="sm" len="sm"/>
          </a:ln>
          <a:effectLst/>
        </p:spPr>
        <p:txBody>
          <a:bodyPr vert="horz" wrap="square" lIns="91628" tIns="45816" rIns="91628" bIns="45816" numCol="1" anchor="t" anchorCtr="0" compatLnSpc="1">
            <a:prstTxWarp prst="textNoShape">
              <a:avLst/>
            </a:prstTxWarp>
          </a:bodyPr>
          <a:lstStyle>
            <a:lvl1pPr defTabSz="915988" eaLnBrk="0" hangingPunct="0">
              <a:defRPr sz="1200">
                <a:latin typeface="Times New Roman" pitchFamily="18" charset="0"/>
              </a:defRPr>
            </a:lvl1pPr>
          </a:lstStyle>
          <a:p>
            <a:endParaRPr lang="en-US"/>
          </a:p>
        </p:txBody>
      </p:sp>
      <p:sp>
        <p:nvSpPr>
          <p:cNvPr id="36867" name="Rectangle 3"/>
          <p:cNvSpPr>
            <a:spLocks noGrp="1" noChangeArrowheads="1"/>
          </p:cNvSpPr>
          <p:nvPr>
            <p:ph type="dt" sz="quarter" idx="1"/>
          </p:nvPr>
        </p:nvSpPr>
        <p:spPr bwMode="auto">
          <a:xfrm>
            <a:off x="3890963" y="0"/>
            <a:ext cx="2992437" cy="458788"/>
          </a:xfrm>
          <a:prstGeom prst="rect">
            <a:avLst/>
          </a:prstGeom>
          <a:noFill/>
          <a:ln w="12700" cap="sq">
            <a:noFill/>
            <a:miter lim="800000"/>
            <a:headEnd type="none" w="sm" len="sm"/>
            <a:tailEnd type="none" w="sm" len="sm"/>
          </a:ln>
          <a:effectLst/>
        </p:spPr>
        <p:txBody>
          <a:bodyPr vert="horz" wrap="square" lIns="91628" tIns="45816" rIns="91628" bIns="45816" numCol="1" anchor="t" anchorCtr="0" compatLnSpc="1">
            <a:prstTxWarp prst="textNoShape">
              <a:avLst/>
            </a:prstTxWarp>
          </a:bodyPr>
          <a:lstStyle>
            <a:lvl1pPr algn="r" defTabSz="915988" eaLnBrk="0" hangingPunct="0">
              <a:defRPr sz="1200">
                <a:latin typeface="Times New Roman" pitchFamily="18" charset="0"/>
              </a:defRPr>
            </a:lvl1pPr>
          </a:lstStyle>
          <a:p>
            <a:endParaRPr lang="en-US"/>
          </a:p>
        </p:txBody>
      </p:sp>
      <p:sp>
        <p:nvSpPr>
          <p:cNvPr id="36868" name="Rectangle 4"/>
          <p:cNvSpPr>
            <a:spLocks noGrp="1" noChangeArrowheads="1"/>
          </p:cNvSpPr>
          <p:nvPr>
            <p:ph type="ftr" sz="quarter" idx="2"/>
          </p:nvPr>
        </p:nvSpPr>
        <p:spPr bwMode="auto">
          <a:xfrm>
            <a:off x="0" y="8863013"/>
            <a:ext cx="2992438" cy="458787"/>
          </a:xfrm>
          <a:prstGeom prst="rect">
            <a:avLst/>
          </a:prstGeom>
          <a:noFill/>
          <a:ln w="12700" cap="sq">
            <a:noFill/>
            <a:miter lim="800000"/>
            <a:headEnd type="none" w="sm" len="sm"/>
            <a:tailEnd type="none" w="sm" len="sm"/>
          </a:ln>
          <a:effectLst/>
        </p:spPr>
        <p:txBody>
          <a:bodyPr vert="horz" wrap="square" lIns="91628" tIns="45816" rIns="91628" bIns="45816" numCol="1" anchor="b" anchorCtr="0" compatLnSpc="1">
            <a:prstTxWarp prst="textNoShape">
              <a:avLst/>
            </a:prstTxWarp>
          </a:bodyPr>
          <a:lstStyle>
            <a:lvl1pPr defTabSz="915988" eaLnBrk="0" hangingPunct="0">
              <a:defRPr sz="1200">
                <a:latin typeface="Times New Roman" pitchFamily="18" charset="0"/>
              </a:defRPr>
            </a:lvl1pPr>
          </a:lstStyle>
          <a:p>
            <a:endParaRPr lang="en-US"/>
          </a:p>
        </p:txBody>
      </p:sp>
      <p:sp>
        <p:nvSpPr>
          <p:cNvPr id="36869" name="Rectangle 5"/>
          <p:cNvSpPr>
            <a:spLocks noGrp="1" noChangeArrowheads="1"/>
          </p:cNvSpPr>
          <p:nvPr>
            <p:ph type="sldNum" sz="quarter" idx="3"/>
          </p:nvPr>
        </p:nvSpPr>
        <p:spPr bwMode="auto">
          <a:xfrm>
            <a:off x="3890963" y="8863013"/>
            <a:ext cx="2992437" cy="458787"/>
          </a:xfrm>
          <a:prstGeom prst="rect">
            <a:avLst/>
          </a:prstGeom>
          <a:noFill/>
          <a:ln w="12700" cap="sq">
            <a:noFill/>
            <a:miter lim="800000"/>
            <a:headEnd type="none" w="sm" len="sm"/>
            <a:tailEnd type="none" w="sm" len="sm"/>
          </a:ln>
          <a:effectLst/>
        </p:spPr>
        <p:txBody>
          <a:bodyPr vert="horz" wrap="square" lIns="91628" tIns="45816" rIns="91628" bIns="45816" numCol="1" anchor="b" anchorCtr="0" compatLnSpc="1">
            <a:prstTxWarp prst="textNoShape">
              <a:avLst/>
            </a:prstTxWarp>
          </a:bodyPr>
          <a:lstStyle>
            <a:lvl1pPr algn="r" defTabSz="915988" eaLnBrk="0" hangingPunct="0">
              <a:defRPr sz="1200">
                <a:latin typeface="Times New Roman" pitchFamily="18" charset="0"/>
              </a:defRPr>
            </a:lvl1pPr>
          </a:lstStyle>
          <a:p>
            <a:fld id="{813246D0-9924-4A75-9A00-53B6DF1B771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12700" cap="sq">
            <a:noFill/>
            <a:miter lim="800000"/>
            <a:headEnd type="none" w="sm" len="sm"/>
            <a:tailEnd type="none" w="sm" len="sm"/>
          </a:ln>
          <a:effectLst/>
        </p:spPr>
        <p:txBody>
          <a:bodyPr vert="horz" wrap="square" lIns="93076" tIns="46539" rIns="93076" bIns="46539" numCol="1" anchor="t" anchorCtr="0" compatLnSpc="1">
            <a:prstTxWarp prst="textNoShape">
              <a:avLst/>
            </a:prstTxWarp>
          </a:bodyPr>
          <a:lstStyle>
            <a:lvl1pPr defTabSz="930275" eaLnBrk="0" hangingPunct="0">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w="12700" cap="sq">
            <a:noFill/>
            <a:miter lim="800000"/>
            <a:headEnd type="none" w="sm" len="sm"/>
            <a:tailEnd type="none" w="sm" len="sm"/>
          </a:ln>
          <a:effectLst/>
        </p:spPr>
        <p:txBody>
          <a:bodyPr vert="horz" wrap="square" lIns="93076" tIns="46539" rIns="93076" bIns="46539" numCol="1" anchor="t" anchorCtr="0" compatLnSpc="1">
            <a:prstTxWarp prst="textNoShape">
              <a:avLst/>
            </a:prstTxWarp>
          </a:bodyPr>
          <a:lstStyle>
            <a:lvl1pPr algn="r" defTabSz="930275" eaLnBrk="0" hangingPunct="0">
              <a:defRPr sz="1200">
                <a:latin typeface="Times New Roman" pitchFamily="18" charset="0"/>
              </a:defRPr>
            </a:lvl1pPr>
          </a:lstStyle>
          <a:p>
            <a:endParaRPr lang="en-US"/>
          </a:p>
        </p:txBody>
      </p:sp>
      <p:sp>
        <p:nvSpPr>
          <p:cNvPr id="21508" name="Rectangle 4"/>
          <p:cNvSpPr>
            <a:spLocks noChangeArrowheads="1" noTextEdit="1"/>
          </p:cNvSpPr>
          <p:nvPr>
            <p:ph type="sldImg" idx="2"/>
          </p:nvPr>
        </p:nvSpPr>
        <p:spPr bwMode="auto">
          <a:xfrm>
            <a:off x="1109663" y="701675"/>
            <a:ext cx="4643437" cy="3482975"/>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912813" y="4416425"/>
            <a:ext cx="5032375" cy="4178300"/>
          </a:xfrm>
          <a:prstGeom prst="rect">
            <a:avLst/>
          </a:prstGeom>
          <a:noFill/>
          <a:ln w="12700" cap="sq">
            <a:noFill/>
            <a:miter lim="800000"/>
            <a:headEnd type="none" w="sm" len="sm"/>
            <a:tailEnd type="none" w="sm" len="sm"/>
          </a:ln>
          <a:effectLst/>
        </p:spPr>
        <p:txBody>
          <a:bodyPr vert="horz" wrap="square" lIns="93076" tIns="46539" rIns="93076" bIns="465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w="12700" cap="sq">
            <a:noFill/>
            <a:miter lim="800000"/>
            <a:headEnd type="none" w="sm" len="sm"/>
            <a:tailEnd type="none" w="sm" len="sm"/>
          </a:ln>
          <a:effectLst/>
        </p:spPr>
        <p:txBody>
          <a:bodyPr vert="horz" wrap="square" lIns="93076" tIns="46539" rIns="93076" bIns="46539" numCol="1" anchor="b" anchorCtr="0" compatLnSpc="1">
            <a:prstTxWarp prst="textNoShape">
              <a:avLst/>
            </a:prstTxWarp>
          </a:bodyPr>
          <a:lstStyle>
            <a:lvl1pPr defTabSz="930275" eaLnBrk="0" hangingPunct="0">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w="12700" cap="sq">
            <a:noFill/>
            <a:miter lim="800000"/>
            <a:headEnd type="none" w="sm" len="sm"/>
            <a:tailEnd type="none" w="sm" len="sm"/>
          </a:ln>
          <a:effectLst/>
        </p:spPr>
        <p:txBody>
          <a:bodyPr vert="horz" wrap="square" lIns="93076" tIns="46539" rIns="93076" bIns="46539" numCol="1" anchor="b" anchorCtr="0" compatLnSpc="1">
            <a:prstTxWarp prst="textNoShape">
              <a:avLst/>
            </a:prstTxWarp>
          </a:bodyPr>
          <a:lstStyle>
            <a:lvl1pPr algn="r" defTabSz="930275" eaLnBrk="0" hangingPunct="0">
              <a:defRPr sz="1200">
                <a:latin typeface="Times New Roman" pitchFamily="18" charset="0"/>
              </a:defRPr>
            </a:lvl1pPr>
          </a:lstStyle>
          <a:p>
            <a:fld id="{C7C9BA3B-25FF-4CA1-9568-5DF30A2898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764C260-185F-423F-9CC4-8F402B0F0CC5}" type="slidenum">
              <a:rPr lang="en-US"/>
              <a:pPr/>
              <a:t>1</a:t>
            </a:fld>
            <a:endParaRPr lang="en-U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9BA3B-25FF-4CA1-9568-5DF30A28983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C9BA3B-25FF-4CA1-9568-5DF30A28983C}"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78DC16A-5866-486F-8EA3-C2FA9DF1E419}" type="slidenum">
              <a:rPr lang="en-US"/>
              <a:pPr/>
              <a:t>9</a:t>
            </a:fld>
            <a:endParaRPr lang="en-US"/>
          </a:p>
        </p:txBody>
      </p:sp>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93F4CDB-87B5-4917-A608-100E05033131}" type="slidenum">
              <a:rPr lang="en-US"/>
              <a:pPr/>
              <a:t>11</a:t>
            </a:fld>
            <a:endParaRPr lang="en-US"/>
          </a:p>
        </p:txBody>
      </p:sp>
      <p:sp>
        <p:nvSpPr>
          <p:cNvPr id="99330" name="Rectangle 2"/>
          <p:cNvSpPr>
            <a:spLocks noChangeArrowheads="1" noTextEdit="1"/>
          </p:cNvSpPr>
          <p:nvPr>
            <p:ph type="sldImg"/>
          </p:nvPr>
        </p:nvSpPr>
        <p:spPr>
          <a:xfrm>
            <a:off x="1106488" y="701675"/>
            <a:ext cx="4646612" cy="3484563"/>
          </a:xfrm>
          <a:ln/>
        </p:spPr>
      </p:sp>
      <p:sp>
        <p:nvSpPr>
          <p:cNvPr id="99331" name="Rectangle 3"/>
          <p:cNvSpPr>
            <a:spLocks noGrp="1" noChangeArrowheads="1"/>
          </p:cNvSpPr>
          <p:nvPr>
            <p:ph type="body" idx="1"/>
          </p:nvPr>
        </p:nvSpPr>
        <p:spPr>
          <a:xfrm>
            <a:off x="912813" y="4418013"/>
            <a:ext cx="5032375" cy="4176712"/>
          </a:xfrm>
        </p:spPr>
        <p:txBody>
          <a:bodyPr lIns="92701" tIns="46350" rIns="92701" bIns="46350"/>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2E95CE4-5669-42B7-ADBC-32A090E7743F}" type="slidenum">
              <a:rPr lang="en-US"/>
              <a:pPr/>
              <a:t>12</a:t>
            </a:fld>
            <a:endParaRPr lang="en-US"/>
          </a:p>
        </p:txBody>
      </p:sp>
      <p:sp>
        <p:nvSpPr>
          <p:cNvPr id="101378" name="Rectangle 2"/>
          <p:cNvSpPr>
            <a:spLocks noChangeArrowheads="1" noTextEdit="1"/>
          </p:cNvSpPr>
          <p:nvPr>
            <p:ph type="sldImg"/>
          </p:nvPr>
        </p:nvSpPr>
        <p:spPr>
          <a:xfrm>
            <a:off x="1106488" y="701675"/>
            <a:ext cx="4646612" cy="3484563"/>
          </a:xfrm>
          <a:ln/>
        </p:spPr>
      </p:sp>
      <p:sp>
        <p:nvSpPr>
          <p:cNvPr id="101379" name="Rectangle 3"/>
          <p:cNvSpPr>
            <a:spLocks noGrp="1" noChangeArrowheads="1"/>
          </p:cNvSpPr>
          <p:nvPr>
            <p:ph type="body" idx="1"/>
          </p:nvPr>
        </p:nvSpPr>
        <p:spPr>
          <a:xfrm>
            <a:off x="912813" y="4418013"/>
            <a:ext cx="5032375" cy="4176712"/>
          </a:xfrm>
        </p:spPr>
        <p:txBody>
          <a:bodyPr lIns="92701" tIns="46350" rIns="92701" bIns="46350"/>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7A340DD-E876-4321-AFA9-8CCE388E0955}" type="slidenum">
              <a:rPr lang="en-US"/>
              <a:pPr/>
              <a:t>13</a:t>
            </a:fld>
            <a:endParaRPr lang="en-US"/>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5FAB945-3FA4-4FD9-8D47-849827AB3E10}" type="slidenum">
              <a:rPr lang="en-US"/>
              <a:pPr/>
              <a:t>16</a:t>
            </a:fld>
            <a:endParaRPr lang="en-US"/>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4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16384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6384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163845" name="Rectangle 5"/>
          <p:cNvSpPr>
            <a:spLocks noGrp="1" noChangeArrowheads="1"/>
          </p:cNvSpPr>
          <p:nvPr>
            <p:ph type="dt" sz="half" idx="2"/>
          </p:nvPr>
        </p:nvSpPr>
        <p:spPr/>
        <p:txBody>
          <a:bodyPr/>
          <a:lstStyle>
            <a:lvl1pPr>
              <a:defRPr/>
            </a:lvl1pPr>
          </a:lstStyle>
          <a:p>
            <a:endParaRPr lang="en-US" altLang="en-US"/>
          </a:p>
        </p:txBody>
      </p:sp>
      <p:sp>
        <p:nvSpPr>
          <p:cNvPr id="163846" name="Rectangle 6"/>
          <p:cNvSpPr>
            <a:spLocks noGrp="1" noChangeArrowheads="1"/>
          </p:cNvSpPr>
          <p:nvPr>
            <p:ph type="ftr" sz="quarter" idx="3"/>
          </p:nvPr>
        </p:nvSpPr>
        <p:spPr/>
        <p:txBody>
          <a:bodyPr/>
          <a:lstStyle>
            <a:lvl1pPr>
              <a:defRPr/>
            </a:lvl1pPr>
          </a:lstStyle>
          <a:p>
            <a:endParaRPr lang="en-US" altLang="en-US"/>
          </a:p>
        </p:txBody>
      </p:sp>
      <p:sp>
        <p:nvSpPr>
          <p:cNvPr id="163847" name="Rectangle 7"/>
          <p:cNvSpPr>
            <a:spLocks noGrp="1" noChangeArrowheads="1"/>
          </p:cNvSpPr>
          <p:nvPr>
            <p:ph type="sldNum" sz="quarter" idx="4"/>
          </p:nvPr>
        </p:nvSpPr>
        <p:spPr/>
        <p:txBody>
          <a:bodyPr/>
          <a:lstStyle>
            <a:lvl1pPr>
              <a:defRPr/>
            </a:lvl1pPr>
          </a:lstStyle>
          <a:p>
            <a:fld id="{295C8C37-FE40-4A42-BFF8-5175462A9445}" type="slidenum">
              <a:rPr lang="en-US" altLang="en-US"/>
              <a:pPr/>
              <a:t>‹#›</a:t>
            </a:fld>
            <a:endParaRPr lang="en-US" altLang="en-US"/>
          </a:p>
        </p:txBody>
      </p:sp>
      <p:grpSp>
        <p:nvGrpSpPr>
          <p:cNvPr id="163848" name="Group 8"/>
          <p:cNvGrpSpPr>
            <a:grpSpLocks/>
          </p:cNvGrpSpPr>
          <p:nvPr/>
        </p:nvGrpSpPr>
        <p:grpSpPr bwMode="auto">
          <a:xfrm>
            <a:off x="7493000" y="2992438"/>
            <a:ext cx="1338263" cy="2189162"/>
            <a:chOff x="4704" y="1885"/>
            <a:chExt cx="843" cy="1379"/>
          </a:xfrm>
        </p:grpSpPr>
        <p:sp>
          <p:nvSpPr>
            <p:cNvPr id="163849"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163850"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163851"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163852"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163853"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163854"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163855"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163856"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163857"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163858"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63859"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63860"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163861"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163862"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63863"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63864"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163865"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63866"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63867"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63868"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63869"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163870"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163871"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63872"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63873"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163874"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63875"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63876"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63877"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63878"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163879"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16388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9D8C2B-D37E-4834-9E18-CF1FF5238E1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F06CBE1-6514-495A-A309-B9F5AE60A077}"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D0B7FF4F-3540-493C-90E6-6FC1519DA52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8E95AA6-1436-43B9-BD55-1C8B20B1946A}"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9DA65F-A4D6-4106-AC94-E49DB61901BD}"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85F2BCD-ACF0-4D19-828F-EC5350B1BF2A}"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DA1788E-B50E-41A9-A850-2B9714C9F67C}"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5813EC0-E517-46DD-B969-9DB7B30CB410}"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7E1E162-6310-481B-B9CB-D7F22A401CE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C69301B-1731-466F-93B2-38ABF3302F8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3D18B6-05C2-4744-A4DE-679032E48F94}"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16281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6282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28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1628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1628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A4D6F87-4E08-47C4-A8DA-36C76E97496D}" type="slidenum">
              <a:rPr lang="en-US" altLang="en-US"/>
              <a:pPr/>
              <a:t>‹#›</a:t>
            </a:fld>
            <a:endParaRPr lang="en-US" altLang="en-US"/>
          </a:p>
        </p:txBody>
      </p:sp>
      <p:grpSp>
        <p:nvGrpSpPr>
          <p:cNvPr id="162824" name="Group 8"/>
          <p:cNvGrpSpPr>
            <a:grpSpLocks/>
          </p:cNvGrpSpPr>
          <p:nvPr/>
        </p:nvGrpSpPr>
        <p:grpSpPr bwMode="auto">
          <a:xfrm>
            <a:off x="8153400" y="152400"/>
            <a:ext cx="792163" cy="1295400"/>
            <a:chOff x="5136" y="960"/>
            <a:chExt cx="528" cy="864"/>
          </a:xfrm>
        </p:grpSpPr>
        <p:sp>
          <p:nvSpPr>
            <p:cNvPr id="16282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16282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16282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16282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16282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16283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16283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16283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16283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16283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6283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6283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16283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16283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6283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6284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16284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6284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6284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6284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6284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16284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16284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6284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6284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16285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6285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6285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6285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6285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16285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pitchFamily="34" charset="0"/>
        </a:defRPr>
      </a:lvl2pPr>
      <a:lvl3pPr algn="l" rtl="0" fontAlgn="base">
        <a:spcBef>
          <a:spcPct val="0"/>
        </a:spcBef>
        <a:spcAft>
          <a:spcPct val="0"/>
        </a:spcAft>
        <a:defRPr sz="3900" b="1">
          <a:solidFill>
            <a:schemeClr val="tx2"/>
          </a:solidFill>
          <a:latin typeface="Arial" pitchFamily="34" charset="0"/>
        </a:defRPr>
      </a:lvl3pPr>
      <a:lvl4pPr algn="l" rtl="0" fontAlgn="base">
        <a:spcBef>
          <a:spcPct val="0"/>
        </a:spcBef>
        <a:spcAft>
          <a:spcPct val="0"/>
        </a:spcAft>
        <a:defRPr sz="3900" b="1">
          <a:solidFill>
            <a:schemeClr val="tx2"/>
          </a:solidFill>
          <a:latin typeface="Arial" pitchFamily="34" charset="0"/>
        </a:defRPr>
      </a:lvl4pPr>
      <a:lvl5pPr algn="l" rtl="0" fontAlgn="base">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b="0"/>
              <a:t>University of Rochester</a:t>
            </a:r>
            <a:endParaRPr lang="en-US"/>
          </a:p>
        </p:txBody>
      </p:sp>
      <p:sp>
        <p:nvSpPr>
          <p:cNvPr id="2051" name="Rectangle 3"/>
          <p:cNvSpPr>
            <a:spLocks noGrp="1" noChangeArrowheads="1"/>
          </p:cNvSpPr>
          <p:nvPr>
            <p:ph type="subTitle" idx="1"/>
          </p:nvPr>
        </p:nvSpPr>
        <p:spPr>
          <a:xfrm>
            <a:off x="457200" y="4343400"/>
            <a:ext cx="6400800" cy="1600200"/>
          </a:xfrm>
        </p:spPr>
        <p:txBody>
          <a:bodyPr/>
          <a:lstStyle/>
          <a:p>
            <a:pPr>
              <a:lnSpc>
                <a:spcPct val="90000"/>
              </a:lnSpc>
            </a:pPr>
            <a:r>
              <a:rPr lang="en-US" b="1"/>
              <a:t>Board of Trustees Orientation</a:t>
            </a:r>
          </a:p>
          <a:p>
            <a:pPr>
              <a:lnSpc>
                <a:spcPct val="90000"/>
              </a:lnSpc>
            </a:pPr>
            <a:r>
              <a:rPr lang="en-US" b="1"/>
              <a:t>Financial Overview and Issues</a:t>
            </a:r>
          </a:p>
          <a:p>
            <a:pPr>
              <a:lnSpc>
                <a:spcPct val="90000"/>
              </a:lnSpc>
            </a:pPr>
            <a:r>
              <a:rPr lang="en-US" b="1"/>
              <a:t>October 15, 2008</a:t>
            </a:r>
          </a:p>
          <a:p>
            <a:pPr>
              <a:lnSpc>
                <a:spcPct val="90000"/>
              </a:lnSpc>
            </a:pPr>
            <a:endParaRPr lang="en-US" sz="36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b="0"/>
              <a:t>Board Participation</a:t>
            </a:r>
            <a:endParaRPr lang="en-US" sz="4000"/>
          </a:p>
        </p:txBody>
      </p:sp>
      <p:sp>
        <p:nvSpPr>
          <p:cNvPr id="63491" name="Rectangle 3"/>
          <p:cNvSpPr>
            <a:spLocks noGrp="1" noChangeArrowheads="1"/>
          </p:cNvSpPr>
          <p:nvPr>
            <p:ph type="body" idx="1"/>
          </p:nvPr>
        </p:nvSpPr>
        <p:spPr>
          <a:xfrm>
            <a:off x="457200" y="1752600"/>
            <a:ext cx="8229600" cy="4411663"/>
          </a:xfrm>
        </p:spPr>
        <p:txBody>
          <a:bodyPr/>
          <a:lstStyle/>
          <a:p>
            <a:pPr marL="609600" indent="-609600">
              <a:buClr>
                <a:schemeClr val="tx1"/>
              </a:buClr>
              <a:buSzPct val="50000"/>
            </a:pPr>
            <a:r>
              <a:rPr lang="en-US"/>
              <a:t>Financial Planning Committee</a:t>
            </a:r>
          </a:p>
          <a:p>
            <a:pPr marL="609600" indent="-609600">
              <a:buClr>
                <a:schemeClr val="tx1"/>
              </a:buClr>
              <a:buSzPct val="50000"/>
            </a:pPr>
            <a:r>
              <a:rPr lang="en-US"/>
              <a:t>Committee on Audit and Risk Assessment</a:t>
            </a:r>
          </a:p>
          <a:p>
            <a:pPr marL="609600" indent="-609600">
              <a:buClr>
                <a:schemeClr val="tx1"/>
              </a:buClr>
              <a:buSzPct val="50000"/>
            </a:pPr>
            <a:r>
              <a:rPr lang="en-US"/>
              <a:t>Personnel Committee</a:t>
            </a:r>
          </a:p>
          <a:p>
            <a:pPr marL="609600" indent="-609600">
              <a:buClr>
                <a:schemeClr val="tx1"/>
              </a:buClr>
              <a:buSzPct val="50000"/>
            </a:pPr>
            <a:r>
              <a:rPr lang="en-US"/>
              <a:t>Facilities Committee</a:t>
            </a:r>
          </a:p>
          <a:p>
            <a:pPr marL="609600" indent="-609600">
              <a:buClr>
                <a:schemeClr val="tx1"/>
              </a:buClr>
              <a:buSzPct val="50000"/>
            </a:pPr>
            <a:r>
              <a:rPr lang="en-US"/>
              <a:t>Committee on Compliance and Compensation</a:t>
            </a:r>
          </a:p>
          <a:p>
            <a:pPr marL="609600" indent="-609600">
              <a:buClr>
                <a:schemeClr val="tx1"/>
              </a:buClr>
              <a:buSzPct val="50000"/>
            </a:pPr>
            <a:r>
              <a:rPr lang="en-US"/>
              <a:t>Strategic Planning Advisory Committee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06" name="Object 2">
            <a:hlinkClick r:id="" action="ppaction://ole?verb=0"/>
          </p:cNvPr>
          <p:cNvGraphicFramePr>
            <a:graphicFrameLocks/>
          </p:cNvGraphicFramePr>
          <p:nvPr/>
        </p:nvGraphicFramePr>
        <p:xfrm>
          <a:off x="1600200" y="2133600"/>
          <a:ext cx="6202363" cy="4889500"/>
        </p:xfrm>
        <a:graphic>
          <a:graphicData uri="http://schemas.openxmlformats.org/presentationml/2006/ole">
            <p:oleObj spid="_x0000_s98306" name="Chart" r:id="rId4" imgW="6324668" imgH="5553050" progId="MSGraph.Chart.8">
              <p:embed followColorScheme="full"/>
            </p:oleObj>
          </a:graphicData>
        </a:graphic>
      </p:graphicFrame>
      <p:sp>
        <p:nvSpPr>
          <p:cNvPr id="98307" name="Rectangle 3"/>
          <p:cNvSpPr>
            <a:spLocks noChangeArrowheads="1"/>
          </p:cNvSpPr>
          <p:nvPr/>
        </p:nvSpPr>
        <p:spPr bwMode="auto">
          <a:xfrm>
            <a:off x="2971800" y="5638800"/>
            <a:ext cx="2884488" cy="414338"/>
          </a:xfrm>
          <a:prstGeom prst="rect">
            <a:avLst/>
          </a:prstGeom>
          <a:noFill/>
          <a:ln w="12700">
            <a:noFill/>
            <a:miter lim="800000"/>
            <a:headEnd/>
            <a:tailEnd/>
          </a:ln>
          <a:effectLst/>
        </p:spPr>
        <p:txBody>
          <a:bodyPr wrap="none" lIns="81204" tIns="39889" rIns="81204" bIns="39889">
            <a:spAutoFit/>
          </a:bodyPr>
          <a:lstStyle/>
          <a:p>
            <a:pPr algn="ctr" defTabSz="820738" eaLnBrk="0" hangingPunct="0"/>
            <a:r>
              <a:rPr lang="en-US" sz="2200" b="1"/>
              <a:t>Operating Revenues</a:t>
            </a:r>
          </a:p>
        </p:txBody>
      </p:sp>
      <p:sp>
        <p:nvSpPr>
          <p:cNvPr id="98309" name="Text Box 5"/>
          <p:cNvSpPr txBox="1">
            <a:spLocks noChangeArrowheads="1"/>
          </p:cNvSpPr>
          <p:nvPr/>
        </p:nvSpPr>
        <p:spPr bwMode="auto">
          <a:xfrm>
            <a:off x="6477000" y="4419600"/>
            <a:ext cx="2470150" cy="915988"/>
          </a:xfrm>
          <a:prstGeom prst="rect">
            <a:avLst/>
          </a:prstGeom>
          <a:noFill/>
          <a:ln w="12700">
            <a:noFill/>
            <a:miter lim="800000"/>
            <a:headEnd/>
            <a:tailEnd/>
          </a:ln>
          <a:effectLst/>
        </p:spPr>
        <p:txBody>
          <a:bodyPr anchor="ctr">
            <a:spAutoFit/>
          </a:bodyPr>
          <a:lstStyle/>
          <a:p>
            <a:pPr algn="ctr" eaLnBrk="0" hangingPunct="0"/>
            <a:r>
              <a:rPr lang="en-US"/>
              <a:t>Hospital &amp; Faculty </a:t>
            </a:r>
          </a:p>
          <a:p>
            <a:pPr algn="ctr" eaLnBrk="0" hangingPunct="0"/>
            <a:r>
              <a:rPr lang="en-US"/>
              <a:t>Practice Patient </a:t>
            </a:r>
          </a:p>
          <a:p>
            <a:pPr algn="ctr" eaLnBrk="0" hangingPunct="0"/>
            <a:r>
              <a:rPr lang="en-US"/>
              <a:t>Care Activities  63%</a:t>
            </a:r>
          </a:p>
        </p:txBody>
      </p:sp>
      <p:sp>
        <p:nvSpPr>
          <p:cNvPr id="98310" name="Text Box 6"/>
          <p:cNvSpPr txBox="1">
            <a:spLocks noChangeArrowheads="1"/>
          </p:cNvSpPr>
          <p:nvPr/>
        </p:nvSpPr>
        <p:spPr bwMode="auto">
          <a:xfrm>
            <a:off x="6629400" y="3048000"/>
            <a:ext cx="2076450" cy="641350"/>
          </a:xfrm>
          <a:prstGeom prst="rect">
            <a:avLst/>
          </a:prstGeom>
          <a:noFill/>
          <a:ln w="12700">
            <a:noFill/>
            <a:miter lim="800000"/>
            <a:headEnd/>
            <a:tailEnd/>
          </a:ln>
          <a:effectLst/>
        </p:spPr>
        <p:txBody>
          <a:bodyPr wrap="none" anchor="ctr">
            <a:spAutoFit/>
          </a:bodyPr>
          <a:lstStyle/>
          <a:p>
            <a:pPr algn="ctr" eaLnBrk="0" hangingPunct="0"/>
            <a:r>
              <a:rPr lang="en-US"/>
              <a:t>Net Tuition &amp; Fees</a:t>
            </a:r>
          </a:p>
          <a:p>
            <a:pPr algn="ctr" eaLnBrk="0" hangingPunct="0"/>
            <a:r>
              <a:rPr lang="en-US"/>
              <a:t>7%</a:t>
            </a:r>
          </a:p>
        </p:txBody>
      </p:sp>
      <p:sp>
        <p:nvSpPr>
          <p:cNvPr id="98311" name="Text Box 7"/>
          <p:cNvSpPr txBox="1">
            <a:spLocks noChangeArrowheads="1"/>
          </p:cNvSpPr>
          <p:nvPr/>
        </p:nvSpPr>
        <p:spPr bwMode="auto">
          <a:xfrm>
            <a:off x="1771650" y="2133600"/>
            <a:ext cx="2216150" cy="366713"/>
          </a:xfrm>
          <a:prstGeom prst="rect">
            <a:avLst/>
          </a:prstGeom>
          <a:noFill/>
          <a:ln w="12700">
            <a:noFill/>
            <a:miter lim="800000"/>
            <a:headEnd/>
            <a:tailEnd/>
          </a:ln>
          <a:effectLst/>
        </p:spPr>
        <p:txBody>
          <a:bodyPr wrap="none" anchor="ctr">
            <a:spAutoFit/>
          </a:bodyPr>
          <a:lstStyle/>
          <a:p>
            <a:pPr algn="ctr" eaLnBrk="0" hangingPunct="0"/>
            <a:r>
              <a:rPr lang="en-US"/>
              <a:t>Gifts &amp; Pledges  4%</a:t>
            </a:r>
            <a:endParaRPr lang="en-US" b="1"/>
          </a:p>
        </p:txBody>
      </p:sp>
      <p:sp>
        <p:nvSpPr>
          <p:cNvPr id="98312" name="Text Box 8"/>
          <p:cNvSpPr txBox="1">
            <a:spLocks noChangeArrowheads="1"/>
          </p:cNvSpPr>
          <p:nvPr/>
        </p:nvSpPr>
        <p:spPr bwMode="auto">
          <a:xfrm>
            <a:off x="5518150" y="2362200"/>
            <a:ext cx="1212850" cy="366713"/>
          </a:xfrm>
          <a:prstGeom prst="rect">
            <a:avLst/>
          </a:prstGeom>
          <a:noFill/>
          <a:ln w="12700">
            <a:noFill/>
            <a:miter lim="800000"/>
            <a:headEnd/>
            <a:tailEnd/>
          </a:ln>
          <a:effectLst/>
        </p:spPr>
        <p:txBody>
          <a:bodyPr wrap="none" anchor="ctr">
            <a:spAutoFit/>
          </a:bodyPr>
          <a:lstStyle/>
          <a:p>
            <a:pPr algn="ctr" eaLnBrk="0" hangingPunct="0"/>
            <a:r>
              <a:rPr lang="en-US"/>
              <a:t>Other  1%</a:t>
            </a:r>
          </a:p>
        </p:txBody>
      </p:sp>
      <p:sp>
        <p:nvSpPr>
          <p:cNvPr id="98314" name="Text Box 10"/>
          <p:cNvSpPr txBox="1">
            <a:spLocks noChangeArrowheads="1"/>
          </p:cNvSpPr>
          <p:nvPr/>
        </p:nvSpPr>
        <p:spPr bwMode="auto">
          <a:xfrm>
            <a:off x="1695450" y="2514600"/>
            <a:ext cx="1746250" cy="641350"/>
          </a:xfrm>
          <a:prstGeom prst="rect">
            <a:avLst/>
          </a:prstGeom>
          <a:noFill/>
          <a:ln w="12700">
            <a:noFill/>
            <a:miter lim="800000"/>
            <a:headEnd/>
            <a:tailEnd/>
          </a:ln>
          <a:effectLst/>
        </p:spPr>
        <p:txBody>
          <a:bodyPr wrap="none" anchor="ctr">
            <a:spAutoFit/>
          </a:bodyPr>
          <a:lstStyle/>
          <a:p>
            <a:pPr algn="ctr" eaLnBrk="0" hangingPunct="0"/>
            <a:r>
              <a:rPr lang="en-US"/>
              <a:t>Grants &amp;</a:t>
            </a:r>
          </a:p>
          <a:p>
            <a:pPr algn="ctr" eaLnBrk="0" hangingPunct="0"/>
            <a:r>
              <a:rPr lang="en-US"/>
              <a:t>Contracts  15%</a:t>
            </a:r>
            <a:endParaRPr lang="en-US" b="1"/>
          </a:p>
        </p:txBody>
      </p:sp>
      <p:sp>
        <p:nvSpPr>
          <p:cNvPr id="98315" name="Text Box 11"/>
          <p:cNvSpPr txBox="1">
            <a:spLocks noChangeArrowheads="1"/>
          </p:cNvSpPr>
          <p:nvPr/>
        </p:nvSpPr>
        <p:spPr bwMode="auto">
          <a:xfrm>
            <a:off x="457200" y="4419600"/>
            <a:ext cx="1771650" cy="1190625"/>
          </a:xfrm>
          <a:prstGeom prst="rect">
            <a:avLst/>
          </a:prstGeom>
          <a:noFill/>
          <a:ln w="12700">
            <a:noFill/>
            <a:miter lim="800000"/>
            <a:headEnd/>
            <a:tailEnd/>
          </a:ln>
          <a:effectLst/>
        </p:spPr>
        <p:txBody>
          <a:bodyPr anchor="ctr">
            <a:spAutoFit/>
          </a:bodyPr>
          <a:lstStyle/>
          <a:p>
            <a:pPr algn="ctr" eaLnBrk="0" hangingPunct="0"/>
            <a:r>
              <a:rPr lang="en-US"/>
              <a:t>Long-Term</a:t>
            </a:r>
          </a:p>
          <a:p>
            <a:pPr algn="ctr" eaLnBrk="0" hangingPunct="0"/>
            <a:r>
              <a:rPr lang="en-US"/>
              <a:t>Investment </a:t>
            </a:r>
          </a:p>
          <a:p>
            <a:pPr algn="ctr" eaLnBrk="0" hangingPunct="0"/>
            <a:r>
              <a:rPr lang="en-US"/>
              <a:t>Income </a:t>
            </a:r>
          </a:p>
          <a:p>
            <a:pPr algn="ctr" eaLnBrk="0" hangingPunct="0"/>
            <a:r>
              <a:rPr lang="en-US"/>
              <a:t>3%</a:t>
            </a:r>
            <a:endParaRPr lang="en-US" b="1"/>
          </a:p>
        </p:txBody>
      </p:sp>
      <p:sp>
        <p:nvSpPr>
          <p:cNvPr id="98316" name="Text Box 12"/>
          <p:cNvSpPr txBox="1">
            <a:spLocks noChangeArrowheads="1"/>
          </p:cNvSpPr>
          <p:nvPr/>
        </p:nvSpPr>
        <p:spPr bwMode="auto">
          <a:xfrm>
            <a:off x="533400" y="3048000"/>
            <a:ext cx="1828800" cy="915988"/>
          </a:xfrm>
          <a:prstGeom prst="rect">
            <a:avLst/>
          </a:prstGeom>
          <a:noFill/>
          <a:ln w="12700">
            <a:noFill/>
            <a:miter lim="800000"/>
            <a:headEnd/>
            <a:tailEnd/>
          </a:ln>
          <a:effectLst/>
        </p:spPr>
        <p:txBody>
          <a:bodyPr anchor="ctr">
            <a:spAutoFit/>
          </a:bodyPr>
          <a:lstStyle/>
          <a:p>
            <a:pPr algn="ctr" eaLnBrk="0" hangingPunct="0"/>
            <a:r>
              <a:rPr lang="en-US"/>
              <a:t>Auxiliary</a:t>
            </a:r>
          </a:p>
          <a:p>
            <a:pPr algn="ctr" eaLnBrk="0" hangingPunct="0"/>
            <a:r>
              <a:rPr lang="en-US"/>
              <a:t>Enterprises </a:t>
            </a:r>
          </a:p>
          <a:p>
            <a:pPr algn="ctr" eaLnBrk="0" hangingPunct="0"/>
            <a:r>
              <a:rPr lang="en-US"/>
              <a:t>3%</a:t>
            </a:r>
          </a:p>
        </p:txBody>
      </p:sp>
      <p:sp>
        <p:nvSpPr>
          <p:cNvPr id="98317" name="Freeform 13"/>
          <p:cNvSpPr>
            <a:spLocks/>
          </p:cNvSpPr>
          <p:nvPr/>
        </p:nvSpPr>
        <p:spPr bwMode="auto">
          <a:xfrm>
            <a:off x="1600200" y="4267200"/>
            <a:ext cx="457200" cy="152400"/>
          </a:xfrm>
          <a:custGeom>
            <a:avLst/>
            <a:gdLst/>
            <a:ahLst/>
            <a:cxnLst>
              <a:cxn ang="0">
                <a:pos x="0" y="48"/>
              </a:cxn>
              <a:cxn ang="0">
                <a:pos x="216" y="0"/>
              </a:cxn>
            </a:cxnLst>
            <a:rect l="0" t="0" r="r" b="b"/>
            <a:pathLst>
              <a:path w="216" h="48">
                <a:moveTo>
                  <a:pt x="0" y="48"/>
                </a:moveTo>
                <a:lnTo>
                  <a:pt x="216" y="0"/>
                </a:lnTo>
              </a:path>
            </a:pathLst>
          </a:custGeom>
          <a:noFill/>
          <a:ln w="12700">
            <a:solidFill>
              <a:schemeClr val="tx1"/>
            </a:solidFill>
            <a:round/>
            <a:headEnd/>
            <a:tailEnd/>
          </a:ln>
          <a:effectLst/>
        </p:spPr>
        <p:txBody>
          <a:bodyPr wrap="none" anchor="ctr"/>
          <a:lstStyle/>
          <a:p>
            <a:endParaRPr lang="en-US"/>
          </a:p>
        </p:txBody>
      </p:sp>
      <p:sp>
        <p:nvSpPr>
          <p:cNvPr id="98318" name="Freeform 14"/>
          <p:cNvSpPr>
            <a:spLocks/>
          </p:cNvSpPr>
          <p:nvPr/>
        </p:nvSpPr>
        <p:spPr bwMode="auto">
          <a:xfrm>
            <a:off x="1752600" y="3886200"/>
            <a:ext cx="304800" cy="76200"/>
          </a:xfrm>
          <a:custGeom>
            <a:avLst/>
            <a:gdLst/>
            <a:ahLst/>
            <a:cxnLst>
              <a:cxn ang="0">
                <a:pos x="0" y="0"/>
              </a:cxn>
              <a:cxn ang="0">
                <a:pos x="240" y="72"/>
              </a:cxn>
            </a:cxnLst>
            <a:rect l="0" t="0" r="r" b="b"/>
            <a:pathLst>
              <a:path w="240" h="72">
                <a:moveTo>
                  <a:pt x="0" y="0"/>
                </a:moveTo>
                <a:lnTo>
                  <a:pt x="240" y="72"/>
                </a:lnTo>
              </a:path>
            </a:pathLst>
          </a:custGeom>
          <a:noFill/>
          <a:ln w="12700">
            <a:solidFill>
              <a:schemeClr val="tx1"/>
            </a:solidFill>
            <a:round/>
            <a:headEnd/>
            <a:tailEnd/>
          </a:ln>
          <a:effectLst/>
        </p:spPr>
        <p:txBody>
          <a:bodyPr wrap="none" anchor="ctr"/>
          <a:lstStyle/>
          <a:p>
            <a:endParaRPr lang="en-US"/>
          </a:p>
        </p:txBody>
      </p:sp>
      <p:sp>
        <p:nvSpPr>
          <p:cNvPr id="98320" name="Text Box 16"/>
          <p:cNvSpPr txBox="1">
            <a:spLocks noChangeArrowheads="1"/>
          </p:cNvSpPr>
          <p:nvPr/>
        </p:nvSpPr>
        <p:spPr bwMode="auto">
          <a:xfrm>
            <a:off x="2286000" y="1600200"/>
            <a:ext cx="2800350" cy="366713"/>
          </a:xfrm>
          <a:prstGeom prst="rect">
            <a:avLst/>
          </a:prstGeom>
          <a:noFill/>
          <a:ln w="12700">
            <a:noFill/>
            <a:miter lim="800000"/>
            <a:headEnd/>
            <a:tailEnd/>
          </a:ln>
          <a:effectLst/>
        </p:spPr>
        <p:txBody>
          <a:bodyPr wrap="none" anchor="ctr">
            <a:spAutoFit/>
          </a:bodyPr>
          <a:lstStyle/>
          <a:p>
            <a:pPr algn="ctr" eaLnBrk="0" hangingPunct="0"/>
            <a:r>
              <a:rPr lang="en-US"/>
              <a:t>Educational Activities  1%</a:t>
            </a:r>
            <a:endParaRPr lang="en-US" b="1"/>
          </a:p>
        </p:txBody>
      </p:sp>
      <p:sp>
        <p:nvSpPr>
          <p:cNvPr id="98321" name="Text Box 17"/>
          <p:cNvSpPr txBox="1">
            <a:spLocks noChangeArrowheads="1"/>
          </p:cNvSpPr>
          <p:nvPr/>
        </p:nvSpPr>
        <p:spPr bwMode="auto">
          <a:xfrm>
            <a:off x="4343400" y="1905000"/>
            <a:ext cx="2216150" cy="366713"/>
          </a:xfrm>
          <a:prstGeom prst="rect">
            <a:avLst/>
          </a:prstGeom>
          <a:noFill/>
          <a:ln w="12700">
            <a:noFill/>
            <a:miter lim="800000"/>
            <a:headEnd/>
            <a:tailEnd/>
          </a:ln>
          <a:effectLst/>
        </p:spPr>
        <p:txBody>
          <a:bodyPr anchor="ctr">
            <a:spAutoFit/>
          </a:bodyPr>
          <a:lstStyle/>
          <a:p>
            <a:pPr algn="ctr" eaLnBrk="0" hangingPunct="0"/>
            <a:r>
              <a:rPr lang="en-US"/>
              <a:t>Royalty Income  3%</a:t>
            </a:r>
            <a:endParaRPr lang="en-US" b="1"/>
          </a:p>
        </p:txBody>
      </p:sp>
      <p:sp>
        <p:nvSpPr>
          <p:cNvPr id="98324" name="Text Box 20"/>
          <p:cNvSpPr txBox="1">
            <a:spLocks noChangeArrowheads="1"/>
          </p:cNvSpPr>
          <p:nvPr/>
        </p:nvSpPr>
        <p:spPr bwMode="auto">
          <a:xfrm>
            <a:off x="304800" y="152400"/>
            <a:ext cx="8001000" cy="1311275"/>
          </a:xfrm>
          <a:prstGeom prst="rect">
            <a:avLst/>
          </a:prstGeom>
          <a:noFill/>
          <a:ln w="12700" cap="sq">
            <a:noFill/>
            <a:miter lim="800000"/>
            <a:headEnd type="none" w="sm" len="sm"/>
            <a:tailEnd type="none" w="sm" len="sm"/>
          </a:ln>
          <a:effectLst/>
        </p:spPr>
        <p:txBody>
          <a:bodyPr>
            <a:spAutoFit/>
          </a:bodyPr>
          <a:lstStyle/>
          <a:p>
            <a:pPr eaLnBrk="0" hangingPunct="0"/>
            <a:r>
              <a:rPr lang="en-US" sz="4000"/>
              <a:t>Scale of the Enterprise and the Financial Overview – FY2008</a:t>
            </a:r>
            <a:endParaRPr lang="en-US" sz="4000">
              <a:solidFill>
                <a:srgbClr val="000000"/>
              </a:solidFill>
            </a:endParaRPr>
          </a:p>
        </p:txBody>
      </p:sp>
      <p:sp>
        <p:nvSpPr>
          <p:cNvPr id="98325" name="Text Box 21"/>
          <p:cNvSpPr txBox="1">
            <a:spLocks noChangeArrowheads="1"/>
          </p:cNvSpPr>
          <p:nvPr/>
        </p:nvSpPr>
        <p:spPr bwMode="auto">
          <a:xfrm>
            <a:off x="3810000" y="5992813"/>
            <a:ext cx="1522413" cy="396875"/>
          </a:xfrm>
          <a:prstGeom prst="rect">
            <a:avLst/>
          </a:prstGeom>
          <a:noFill/>
          <a:ln w="12700" cap="sq">
            <a:noFill/>
            <a:miter lim="800000"/>
            <a:headEnd type="none" w="sm" len="sm"/>
            <a:tailEnd type="none" w="sm" len="sm"/>
          </a:ln>
          <a:effectLst/>
        </p:spPr>
        <p:txBody>
          <a:bodyPr wrap="none">
            <a:spAutoFit/>
          </a:bodyPr>
          <a:lstStyle/>
          <a:p>
            <a:pPr eaLnBrk="0" hangingPunct="0"/>
            <a:r>
              <a:rPr lang="en-US" sz="2000" b="1"/>
              <a:t>$2.4 Billion</a:t>
            </a:r>
          </a:p>
        </p:txBody>
      </p:sp>
      <p:sp>
        <p:nvSpPr>
          <p:cNvPr id="98328" name="Line 24"/>
          <p:cNvSpPr>
            <a:spLocks noChangeShapeType="1"/>
          </p:cNvSpPr>
          <p:nvPr/>
        </p:nvSpPr>
        <p:spPr bwMode="auto">
          <a:xfrm flipH="1">
            <a:off x="4648200" y="2286000"/>
            <a:ext cx="381000" cy="838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98329" name="Line 25"/>
          <p:cNvSpPr>
            <a:spLocks noChangeShapeType="1"/>
          </p:cNvSpPr>
          <p:nvPr/>
        </p:nvSpPr>
        <p:spPr bwMode="auto">
          <a:xfrm>
            <a:off x="4267200" y="1981200"/>
            <a:ext cx="152400" cy="11430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98330" name="Line 26"/>
          <p:cNvSpPr>
            <a:spLocks noChangeShapeType="1"/>
          </p:cNvSpPr>
          <p:nvPr/>
        </p:nvSpPr>
        <p:spPr bwMode="auto">
          <a:xfrm>
            <a:off x="3810000" y="2514600"/>
            <a:ext cx="152400" cy="6096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98332" name="Line 28"/>
          <p:cNvSpPr>
            <a:spLocks noChangeShapeType="1"/>
          </p:cNvSpPr>
          <p:nvPr/>
        </p:nvSpPr>
        <p:spPr bwMode="auto">
          <a:xfrm flipH="1">
            <a:off x="5029200" y="2667000"/>
            <a:ext cx="457200" cy="457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98334" name="Freeform 30"/>
          <p:cNvSpPr>
            <a:spLocks/>
          </p:cNvSpPr>
          <p:nvPr/>
        </p:nvSpPr>
        <p:spPr bwMode="auto">
          <a:xfrm rot="10354115">
            <a:off x="5562600" y="3200400"/>
            <a:ext cx="996950" cy="74613"/>
          </a:xfrm>
          <a:custGeom>
            <a:avLst/>
            <a:gdLst/>
            <a:ahLst/>
            <a:cxnLst>
              <a:cxn ang="0">
                <a:pos x="0" y="0"/>
              </a:cxn>
              <a:cxn ang="0">
                <a:pos x="240" y="72"/>
              </a:cxn>
            </a:cxnLst>
            <a:rect l="0" t="0" r="r" b="b"/>
            <a:pathLst>
              <a:path w="240" h="72">
                <a:moveTo>
                  <a:pt x="0" y="0"/>
                </a:moveTo>
                <a:lnTo>
                  <a:pt x="240" y="72"/>
                </a:lnTo>
              </a:path>
            </a:pathLst>
          </a:custGeom>
          <a:noFill/>
          <a:ln w="12700">
            <a:solidFill>
              <a:schemeClr val="tx1"/>
            </a:solidFill>
            <a:round/>
            <a:headEnd/>
            <a:tailEnd/>
          </a:ln>
          <a:effectLst/>
        </p:spPr>
        <p:txBody>
          <a:bodyPr wrap="none" anchor="ctr"/>
          <a:lstStyle/>
          <a:p>
            <a:endParaRPr lang="en-US"/>
          </a:p>
        </p:txBody>
      </p:sp>
      <p:sp>
        <p:nvSpPr>
          <p:cNvPr id="98335" name="Freeform 31"/>
          <p:cNvSpPr>
            <a:spLocks/>
          </p:cNvSpPr>
          <p:nvPr/>
        </p:nvSpPr>
        <p:spPr bwMode="auto">
          <a:xfrm flipH="1" flipV="1">
            <a:off x="2819400" y="3124200"/>
            <a:ext cx="152400" cy="228600"/>
          </a:xfrm>
          <a:custGeom>
            <a:avLst/>
            <a:gdLst/>
            <a:ahLst/>
            <a:cxnLst>
              <a:cxn ang="0">
                <a:pos x="0" y="0"/>
              </a:cxn>
              <a:cxn ang="0">
                <a:pos x="240" y="72"/>
              </a:cxn>
            </a:cxnLst>
            <a:rect l="0" t="0" r="r" b="b"/>
            <a:pathLst>
              <a:path w="240" h="72">
                <a:moveTo>
                  <a:pt x="0" y="0"/>
                </a:moveTo>
                <a:lnTo>
                  <a:pt x="240" y="72"/>
                </a:lnTo>
              </a:path>
            </a:pathLst>
          </a:custGeom>
          <a:noFill/>
          <a:ln w="12700">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Object 2">
            <a:hlinkClick r:id="" action="ppaction://ole?verb=0"/>
          </p:cNvPr>
          <p:cNvGraphicFramePr>
            <a:graphicFrameLocks/>
          </p:cNvGraphicFramePr>
          <p:nvPr/>
        </p:nvGraphicFramePr>
        <p:xfrm>
          <a:off x="1676400" y="2057400"/>
          <a:ext cx="6491288" cy="4800600"/>
        </p:xfrm>
        <a:graphic>
          <a:graphicData uri="http://schemas.openxmlformats.org/presentationml/2006/ole">
            <p:oleObj spid="_x0000_s100354" name="Chart" r:id="rId4" imgW="6134202" imgH="4553035" progId="MSGraph.Chart.8">
              <p:embed followColorScheme="full"/>
            </p:oleObj>
          </a:graphicData>
        </a:graphic>
      </p:graphicFrame>
      <p:sp>
        <p:nvSpPr>
          <p:cNvPr id="100355" name="Rectangle 3"/>
          <p:cNvSpPr>
            <a:spLocks noChangeArrowheads="1"/>
          </p:cNvSpPr>
          <p:nvPr/>
        </p:nvSpPr>
        <p:spPr bwMode="auto">
          <a:xfrm>
            <a:off x="3352800" y="5715000"/>
            <a:ext cx="2868613" cy="414338"/>
          </a:xfrm>
          <a:prstGeom prst="rect">
            <a:avLst/>
          </a:prstGeom>
          <a:noFill/>
          <a:ln w="12700">
            <a:noFill/>
            <a:miter lim="800000"/>
            <a:headEnd/>
            <a:tailEnd/>
          </a:ln>
          <a:effectLst/>
        </p:spPr>
        <p:txBody>
          <a:bodyPr wrap="none" lIns="81204" tIns="39889" rIns="81204" bIns="39889">
            <a:spAutoFit/>
          </a:bodyPr>
          <a:lstStyle/>
          <a:p>
            <a:pPr algn="ctr" defTabSz="820738" eaLnBrk="0" hangingPunct="0"/>
            <a:r>
              <a:rPr lang="en-US" sz="2200" b="1"/>
              <a:t>Operating Expenses</a:t>
            </a:r>
          </a:p>
        </p:txBody>
      </p:sp>
      <p:sp>
        <p:nvSpPr>
          <p:cNvPr id="100356" name="Freeform 4"/>
          <p:cNvSpPr>
            <a:spLocks/>
          </p:cNvSpPr>
          <p:nvPr/>
        </p:nvSpPr>
        <p:spPr bwMode="auto">
          <a:xfrm>
            <a:off x="2057400" y="2057400"/>
            <a:ext cx="381000" cy="76200"/>
          </a:xfrm>
          <a:custGeom>
            <a:avLst/>
            <a:gdLst/>
            <a:ahLst/>
            <a:cxnLst>
              <a:cxn ang="0">
                <a:pos x="0" y="0"/>
              </a:cxn>
              <a:cxn ang="0">
                <a:pos x="240" y="48"/>
              </a:cxn>
            </a:cxnLst>
            <a:rect l="0" t="0" r="r" b="b"/>
            <a:pathLst>
              <a:path w="240" h="48">
                <a:moveTo>
                  <a:pt x="0" y="0"/>
                </a:moveTo>
                <a:cubicBezTo>
                  <a:pt x="204" y="36"/>
                  <a:pt x="190" y="38"/>
                  <a:pt x="240" y="48"/>
                </a:cubicBezTo>
              </a:path>
            </a:pathLst>
          </a:custGeom>
          <a:noFill/>
          <a:ln w="12700" cap="flat" cmpd="sng">
            <a:noFill/>
            <a:prstDash val="solid"/>
            <a:round/>
            <a:headEnd type="none" w="med" len="med"/>
            <a:tailEnd type="none" w="med" len="med"/>
          </a:ln>
          <a:effectLst/>
        </p:spPr>
        <p:txBody>
          <a:bodyPr wrap="none" anchor="ctr"/>
          <a:lstStyle/>
          <a:p>
            <a:endParaRPr lang="en-US"/>
          </a:p>
        </p:txBody>
      </p:sp>
      <p:sp>
        <p:nvSpPr>
          <p:cNvPr id="100357" name="Freeform 5"/>
          <p:cNvSpPr>
            <a:spLocks/>
          </p:cNvSpPr>
          <p:nvPr/>
        </p:nvSpPr>
        <p:spPr bwMode="auto">
          <a:xfrm>
            <a:off x="1981200" y="2000250"/>
            <a:ext cx="381000" cy="133350"/>
          </a:xfrm>
          <a:custGeom>
            <a:avLst/>
            <a:gdLst/>
            <a:ahLst/>
            <a:cxnLst>
              <a:cxn ang="0">
                <a:pos x="0" y="0"/>
              </a:cxn>
              <a:cxn ang="0">
                <a:pos x="240" y="84"/>
              </a:cxn>
            </a:cxnLst>
            <a:rect l="0" t="0" r="r" b="b"/>
            <a:pathLst>
              <a:path w="240" h="84">
                <a:moveTo>
                  <a:pt x="0" y="0"/>
                </a:moveTo>
                <a:cubicBezTo>
                  <a:pt x="40" y="14"/>
                  <a:pt x="190" y="66"/>
                  <a:pt x="240" y="84"/>
                </a:cubicBezTo>
              </a:path>
            </a:pathLst>
          </a:custGeom>
          <a:noFill/>
          <a:ln w="12700" cap="flat" cmpd="sng">
            <a:noFill/>
            <a:prstDash val="solid"/>
            <a:round/>
            <a:headEnd type="none" w="med" len="med"/>
            <a:tailEnd type="none" w="med" len="med"/>
          </a:ln>
          <a:effectLst/>
        </p:spPr>
        <p:txBody>
          <a:bodyPr wrap="none" anchor="ctr"/>
          <a:lstStyle/>
          <a:p>
            <a:endParaRPr lang="en-US"/>
          </a:p>
        </p:txBody>
      </p:sp>
      <p:sp>
        <p:nvSpPr>
          <p:cNvPr id="100358" name="Text Box 6"/>
          <p:cNvSpPr txBox="1">
            <a:spLocks noChangeArrowheads="1"/>
          </p:cNvSpPr>
          <p:nvPr/>
        </p:nvSpPr>
        <p:spPr bwMode="auto">
          <a:xfrm>
            <a:off x="7010400" y="4572000"/>
            <a:ext cx="1720850" cy="915988"/>
          </a:xfrm>
          <a:prstGeom prst="rect">
            <a:avLst/>
          </a:prstGeom>
          <a:noFill/>
          <a:ln w="12700">
            <a:noFill/>
            <a:miter lim="800000"/>
            <a:headEnd/>
            <a:tailEnd/>
          </a:ln>
          <a:effectLst/>
        </p:spPr>
        <p:txBody>
          <a:bodyPr anchor="ctr">
            <a:spAutoFit/>
          </a:bodyPr>
          <a:lstStyle/>
          <a:p>
            <a:pPr algn="ctr" eaLnBrk="0" hangingPunct="0"/>
            <a:r>
              <a:rPr lang="en-US"/>
              <a:t>Total </a:t>
            </a:r>
          </a:p>
          <a:p>
            <a:pPr algn="ctr" eaLnBrk="0" hangingPunct="0"/>
            <a:r>
              <a:rPr lang="en-US"/>
              <a:t>Compensation 62%</a:t>
            </a:r>
          </a:p>
        </p:txBody>
      </p:sp>
      <p:sp>
        <p:nvSpPr>
          <p:cNvPr id="100359" name="Text Box 7"/>
          <p:cNvSpPr txBox="1">
            <a:spLocks noChangeArrowheads="1"/>
          </p:cNvSpPr>
          <p:nvPr/>
        </p:nvSpPr>
        <p:spPr bwMode="auto">
          <a:xfrm>
            <a:off x="1219200" y="1828800"/>
            <a:ext cx="1441450" cy="915988"/>
          </a:xfrm>
          <a:prstGeom prst="rect">
            <a:avLst/>
          </a:prstGeom>
          <a:noFill/>
          <a:ln w="12700">
            <a:noFill/>
            <a:miter lim="800000"/>
            <a:headEnd/>
            <a:tailEnd/>
          </a:ln>
          <a:effectLst/>
        </p:spPr>
        <p:txBody>
          <a:bodyPr wrap="none" anchor="ctr">
            <a:spAutoFit/>
          </a:bodyPr>
          <a:lstStyle/>
          <a:p>
            <a:pPr algn="ctr" eaLnBrk="0" hangingPunct="0"/>
            <a:r>
              <a:rPr lang="en-US"/>
              <a:t>Business &amp;</a:t>
            </a:r>
          </a:p>
          <a:p>
            <a:pPr algn="ctr" eaLnBrk="0" hangingPunct="0"/>
            <a:r>
              <a:rPr lang="en-US"/>
              <a:t>Professional</a:t>
            </a:r>
          </a:p>
          <a:p>
            <a:pPr algn="ctr" eaLnBrk="0" hangingPunct="0"/>
            <a:r>
              <a:rPr lang="en-US"/>
              <a:t>9%</a:t>
            </a:r>
          </a:p>
        </p:txBody>
      </p:sp>
      <p:sp>
        <p:nvSpPr>
          <p:cNvPr id="100360" name="Text Box 8"/>
          <p:cNvSpPr txBox="1">
            <a:spLocks noChangeArrowheads="1"/>
          </p:cNvSpPr>
          <p:nvPr/>
        </p:nvSpPr>
        <p:spPr bwMode="auto">
          <a:xfrm>
            <a:off x="4191000" y="1676400"/>
            <a:ext cx="1708150" cy="641350"/>
          </a:xfrm>
          <a:prstGeom prst="rect">
            <a:avLst/>
          </a:prstGeom>
          <a:noFill/>
          <a:ln w="12700">
            <a:noFill/>
            <a:miter lim="800000"/>
            <a:headEnd/>
            <a:tailEnd/>
          </a:ln>
          <a:effectLst/>
        </p:spPr>
        <p:txBody>
          <a:bodyPr wrap="none" anchor="ctr">
            <a:spAutoFit/>
          </a:bodyPr>
          <a:lstStyle/>
          <a:p>
            <a:pPr algn="ctr" eaLnBrk="0" hangingPunct="0"/>
            <a:r>
              <a:rPr lang="en-US"/>
              <a:t>Maintenance &amp;</a:t>
            </a:r>
          </a:p>
          <a:p>
            <a:pPr algn="ctr" eaLnBrk="0" hangingPunct="0"/>
            <a:r>
              <a:rPr lang="en-US"/>
              <a:t>Facilities  4%</a:t>
            </a:r>
            <a:endParaRPr lang="en-US" b="1"/>
          </a:p>
        </p:txBody>
      </p:sp>
      <p:sp>
        <p:nvSpPr>
          <p:cNvPr id="100361" name="Text Box 9"/>
          <p:cNvSpPr txBox="1">
            <a:spLocks noChangeArrowheads="1"/>
          </p:cNvSpPr>
          <p:nvPr/>
        </p:nvSpPr>
        <p:spPr bwMode="auto">
          <a:xfrm>
            <a:off x="5867400" y="1828800"/>
            <a:ext cx="1701800" cy="641350"/>
          </a:xfrm>
          <a:prstGeom prst="rect">
            <a:avLst/>
          </a:prstGeom>
          <a:noFill/>
          <a:ln w="12700">
            <a:noFill/>
            <a:miter lim="800000"/>
            <a:headEnd/>
            <a:tailEnd/>
          </a:ln>
          <a:effectLst/>
        </p:spPr>
        <p:txBody>
          <a:bodyPr anchor="ctr">
            <a:spAutoFit/>
          </a:bodyPr>
          <a:lstStyle/>
          <a:p>
            <a:pPr algn="ctr" eaLnBrk="0" hangingPunct="0"/>
            <a:r>
              <a:rPr lang="en-US"/>
              <a:t>Depreciation </a:t>
            </a:r>
          </a:p>
          <a:p>
            <a:pPr algn="ctr" eaLnBrk="0" hangingPunct="0"/>
            <a:r>
              <a:rPr lang="en-US"/>
              <a:t>Expense  5%</a:t>
            </a:r>
          </a:p>
        </p:txBody>
      </p:sp>
      <p:sp>
        <p:nvSpPr>
          <p:cNvPr id="100362" name="Text Box 10"/>
          <p:cNvSpPr txBox="1">
            <a:spLocks noChangeArrowheads="1"/>
          </p:cNvSpPr>
          <p:nvPr/>
        </p:nvSpPr>
        <p:spPr bwMode="auto">
          <a:xfrm>
            <a:off x="7162800" y="3048000"/>
            <a:ext cx="1149350" cy="366713"/>
          </a:xfrm>
          <a:prstGeom prst="rect">
            <a:avLst/>
          </a:prstGeom>
          <a:noFill/>
          <a:ln w="12700">
            <a:noFill/>
            <a:miter lim="800000"/>
            <a:headEnd/>
            <a:tailEnd/>
          </a:ln>
          <a:effectLst/>
        </p:spPr>
        <p:txBody>
          <a:bodyPr anchor="ctr">
            <a:spAutoFit/>
          </a:bodyPr>
          <a:lstStyle/>
          <a:p>
            <a:pPr algn="ctr" eaLnBrk="0" hangingPunct="0"/>
            <a:r>
              <a:rPr lang="en-US"/>
              <a:t>Other 3%</a:t>
            </a:r>
          </a:p>
        </p:txBody>
      </p:sp>
      <p:sp>
        <p:nvSpPr>
          <p:cNvPr id="100363" name="Text Box 11"/>
          <p:cNvSpPr txBox="1">
            <a:spLocks noChangeArrowheads="1"/>
          </p:cNvSpPr>
          <p:nvPr/>
        </p:nvSpPr>
        <p:spPr bwMode="auto">
          <a:xfrm>
            <a:off x="6781800" y="2362200"/>
            <a:ext cx="1962150" cy="641350"/>
          </a:xfrm>
          <a:prstGeom prst="rect">
            <a:avLst/>
          </a:prstGeom>
          <a:noFill/>
          <a:ln w="12700">
            <a:noFill/>
            <a:miter lim="800000"/>
            <a:headEnd/>
            <a:tailEnd/>
          </a:ln>
          <a:effectLst/>
        </p:spPr>
        <p:txBody>
          <a:bodyPr wrap="none" anchor="ctr">
            <a:spAutoFit/>
          </a:bodyPr>
          <a:lstStyle/>
          <a:p>
            <a:pPr algn="ctr" eaLnBrk="0" hangingPunct="0"/>
            <a:r>
              <a:rPr lang="en-US"/>
              <a:t>Interest Expense </a:t>
            </a:r>
          </a:p>
          <a:p>
            <a:pPr algn="ctr" eaLnBrk="0" hangingPunct="0"/>
            <a:r>
              <a:rPr lang="en-US"/>
              <a:t>2%</a:t>
            </a:r>
            <a:endParaRPr lang="en-US" b="1"/>
          </a:p>
        </p:txBody>
      </p:sp>
      <p:sp>
        <p:nvSpPr>
          <p:cNvPr id="100365" name="Line 13"/>
          <p:cNvSpPr>
            <a:spLocks noChangeShapeType="1"/>
          </p:cNvSpPr>
          <p:nvPr/>
        </p:nvSpPr>
        <p:spPr bwMode="auto">
          <a:xfrm flipH="1">
            <a:off x="4648200" y="1447800"/>
            <a:ext cx="228600" cy="304800"/>
          </a:xfrm>
          <a:prstGeom prst="line">
            <a:avLst/>
          </a:prstGeom>
          <a:noFill/>
          <a:ln w="12700">
            <a:noFill/>
            <a:round/>
            <a:headEnd/>
            <a:tailEnd/>
          </a:ln>
          <a:effectLst/>
        </p:spPr>
        <p:txBody>
          <a:bodyPr wrap="none" anchor="ctr"/>
          <a:lstStyle/>
          <a:p>
            <a:endParaRPr lang="en-US"/>
          </a:p>
        </p:txBody>
      </p:sp>
      <p:sp>
        <p:nvSpPr>
          <p:cNvPr id="100367" name="Text Box 15"/>
          <p:cNvSpPr txBox="1">
            <a:spLocks noChangeArrowheads="1"/>
          </p:cNvSpPr>
          <p:nvPr/>
        </p:nvSpPr>
        <p:spPr bwMode="auto">
          <a:xfrm>
            <a:off x="933450" y="3124200"/>
            <a:ext cx="1581150" cy="366713"/>
          </a:xfrm>
          <a:prstGeom prst="rect">
            <a:avLst/>
          </a:prstGeom>
          <a:noFill/>
          <a:ln w="12700">
            <a:noFill/>
            <a:miter lim="800000"/>
            <a:headEnd/>
            <a:tailEnd/>
          </a:ln>
          <a:effectLst/>
        </p:spPr>
        <p:txBody>
          <a:bodyPr wrap="none" anchor="ctr">
            <a:spAutoFit/>
          </a:bodyPr>
          <a:lstStyle/>
          <a:p>
            <a:pPr algn="ctr" eaLnBrk="0" hangingPunct="0"/>
            <a:r>
              <a:rPr lang="en-US"/>
              <a:t>Supplies 13%</a:t>
            </a:r>
          </a:p>
        </p:txBody>
      </p:sp>
      <p:sp>
        <p:nvSpPr>
          <p:cNvPr id="100369" name="Text Box 17"/>
          <p:cNvSpPr txBox="1">
            <a:spLocks noChangeArrowheads="1"/>
          </p:cNvSpPr>
          <p:nvPr/>
        </p:nvSpPr>
        <p:spPr bwMode="auto">
          <a:xfrm>
            <a:off x="4222750" y="6507163"/>
            <a:ext cx="184150" cy="457200"/>
          </a:xfrm>
          <a:prstGeom prst="rect">
            <a:avLst/>
          </a:prstGeom>
          <a:noFill/>
          <a:ln w="12700">
            <a:noFill/>
            <a:miter lim="800000"/>
            <a:headEnd/>
            <a:tailEnd/>
          </a:ln>
          <a:effectLst/>
        </p:spPr>
        <p:txBody>
          <a:bodyPr wrap="none" anchor="ctr">
            <a:spAutoFit/>
          </a:bodyPr>
          <a:lstStyle/>
          <a:p>
            <a:pPr algn="ctr" eaLnBrk="0" hangingPunct="0"/>
            <a:endParaRPr lang="en-US" sz="2400"/>
          </a:p>
        </p:txBody>
      </p:sp>
      <p:sp>
        <p:nvSpPr>
          <p:cNvPr id="100370" name="Rectangle 18"/>
          <p:cNvSpPr>
            <a:spLocks noChangeArrowheads="1"/>
          </p:cNvSpPr>
          <p:nvPr/>
        </p:nvSpPr>
        <p:spPr bwMode="auto">
          <a:xfrm>
            <a:off x="2971800" y="1981200"/>
            <a:ext cx="1314450" cy="366713"/>
          </a:xfrm>
          <a:prstGeom prst="rect">
            <a:avLst/>
          </a:prstGeom>
          <a:noFill/>
          <a:ln w="9525">
            <a:noFill/>
            <a:miter lim="800000"/>
            <a:headEnd/>
            <a:tailEnd/>
          </a:ln>
          <a:effectLst/>
        </p:spPr>
        <p:txBody>
          <a:bodyPr wrap="none">
            <a:spAutoFit/>
          </a:bodyPr>
          <a:lstStyle/>
          <a:p>
            <a:pPr algn="ctr" eaLnBrk="0" hangingPunct="0"/>
            <a:r>
              <a:rPr lang="en-US"/>
              <a:t>Utilities 2%</a:t>
            </a:r>
          </a:p>
        </p:txBody>
      </p:sp>
      <p:sp>
        <p:nvSpPr>
          <p:cNvPr id="100374" name="Rectangle 22"/>
          <p:cNvSpPr>
            <a:spLocks noChangeArrowheads="1"/>
          </p:cNvSpPr>
          <p:nvPr/>
        </p:nvSpPr>
        <p:spPr bwMode="auto">
          <a:xfrm>
            <a:off x="457200" y="304800"/>
            <a:ext cx="7543800" cy="1311275"/>
          </a:xfrm>
          <a:prstGeom prst="rect">
            <a:avLst/>
          </a:prstGeom>
          <a:noFill/>
          <a:ln w="12700" cap="sq">
            <a:noFill/>
            <a:miter lim="800000"/>
            <a:headEnd type="none" w="sm" len="sm"/>
            <a:tailEnd type="none" w="sm" len="sm"/>
          </a:ln>
          <a:effectLst/>
        </p:spPr>
        <p:txBody>
          <a:bodyPr>
            <a:spAutoFit/>
          </a:bodyPr>
          <a:lstStyle/>
          <a:p>
            <a:pPr eaLnBrk="0" hangingPunct="0"/>
            <a:r>
              <a:rPr lang="en-US" sz="4000"/>
              <a:t>Scale of the Enterprise and</a:t>
            </a:r>
          </a:p>
          <a:p>
            <a:pPr eaLnBrk="0" hangingPunct="0"/>
            <a:r>
              <a:rPr lang="en-US" sz="4000"/>
              <a:t>Financial Overview – FY2008</a:t>
            </a:r>
          </a:p>
        </p:txBody>
      </p:sp>
      <p:sp>
        <p:nvSpPr>
          <p:cNvPr id="100375" name="Text Box 23"/>
          <p:cNvSpPr txBox="1">
            <a:spLocks noChangeArrowheads="1"/>
          </p:cNvSpPr>
          <p:nvPr/>
        </p:nvSpPr>
        <p:spPr bwMode="auto">
          <a:xfrm>
            <a:off x="3962400" y="6019800"/>
            <a:ext cx="1522413" cy="396875"/>
          </a:xfrm>
          <a:prstGeom prst="rect">
            <a:avLst/>
          </a:prstGeom>
          <a:noFill/>
          <a:ln w="12700" cap="sq">
            <a:noFill/>
            <a:miter lim="800000"/>
            <a:headEnd type="none" w="sm" len="sm"/>
            <a:tailEnd type="none" w="sm" len="sm"/>
          </a:ln>
          <a:effectLst/>
        </p:spPr>
        <p:txBody>
          <a:bodyPr wrap="none">
            <a:spAutoFit/>
          </a:bodyPr>
          <a:lstStyle/>
          <a:p>
            <a:pPr eaLnBrk="0" hangingPunct="0"/>
            <a:r>
              <a:rPr lang="en-US" sz="2000" b="1"/>
              <a:t>$2.3 Billion</a:t>
            </a:r>
            <a:endParaRPr lang="en-US" sz="2000" b="1">
              <a:solidFill>
                <a:srgbClr val="000000"/>
              </a:solidFill>
            </a:endParaRPr>
          </a:p>
        </p:txBody>
      </p:sp>
      <p:sp>
        <p:nvSpPr>
          <p:cNvPr id="100379" name="Line 27"/>
          <p:cNvSpPr>
            <a:spLocks noChangeShapeType="1"/>
          </p:cNvSpPr>
          <p:nvPr/>
        </p:nvSpPr>
        <p:spPr bwMode="auto">
          <a:xfrm flipH="1">
            <a:off x="5791200" y="2438400"/>
            <a:ext cx="304800" cy="457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00380" name="Freeform 28"/>
          <p:cNvSpPr>
            <a:spLocks/>
          </p:cNvSpPr>
          <p:nvPr/>
        </p:nvSpPr>
        <p:spPr bwMode="auto">
          <a:xfrm>
            <a:off x="6248400" y="2590800"/>
            <a:ext cx="533400" cy="457200"/>
          </a:xfrm>
          <a:custGeom>
            <a:avLst/>
            <a:gdLst/>
            <a:ahLst/>
            <a:cxnLst>
              <a:cxn ang="0">
                <a:pos x="540" y="0"/>
              </a:cxn>
              <a:cxn ang="0">
                <a:pos x="0" y="252"/>
              </a:cxn>
            </a:cxnLst>
            <a:rect l="0" t="0" r="r" b="b"/>
            <a:pathLst>
              <a:path w="540" h="252">
                <a:moveTo>
                  <a:pt x="540" y="0"/>
                </a:moveTo>
                <a:lnTo>
                  <a:pt x="0" y="252"/>
                </a:lnTo>
              </a:path>
            </a:pathLst>
          </a:custGeom>
          <a:noFill/>
          <a:ln w="12700" cap="sq">
            <a:solidFill>
              <a:schemeClr val="tx1"/>
            </a:solidFill>
            <a:round/>
            <a:headEnd type="none" w="sm" len="sm"/>
            <a:tailEnd type="none" w="sm" len="sm"/>
          </a:ln>
          <a:effectLst/>
        </p:spPr>
        <p:txBody>
          <a:bodyPr/>
          <a:lstStyle/>
          <a:p>
            <a:endParaRPr lang="en-US"/>
          </a:p>
        </p:txBody>
      </p:sp>
      <p:sp>
        <p:nvSpPr>
          <p:cNvPr id="100381" name="Line 29"/>
          <p:cNvSpPr>
            <a:spLocks noChangeShapeType="1"/>
          </p:cNvSpPr>
          <p:nvPr/>
        </p:nvSpPr>
        <p:spPr bwMode="auto">
          <a:xfrm>
            <a:off x="2743200" y="2438400"/>
            <a:ext cx="990600" cy="457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00382" name="Freeform 30"/>
          <p:cNvSpPr>
            <a:spLocks/>
          </p:cNvSpPr>
          <p:nvPr/>
        </p:nvSpPr>
        <p:spPr bwMode="auto">
          <a:xfrm>
            <a:off x="4191000" y="2362200"/>
            <a:ext cx="457200" cy="457200"/>
          </a:xfrm>
          <a:custGeom>
            <a:avLst/>
            <a:gdLst/>
            <a:ahLst/>
            <a:cxnLst>
              <a:cxn ang="0">
                <a:pos x="0" y="0"/>
              </a:cxn>
              <a:cxn ang="0">
                <a:pos x="252" y="348"/>
              </a:cxn>
            </a:cxnLst>
            <a:rect l="0" t="0" r="r" b="b"/>
            <a:pathLst>
              <a:path w="252" h="348">
                <a:moveTo>
                  <a:pt x="0" y="0"/>
                </a:moveTo>
                <a:lnTo>
                  <a:pt x="252" y="348"/>
                </a:lnTo>
              </a:path>
            </a:pathLst>
          </a:custGeom>
          <a:noFill/>
          <a:ln w="12700" cap="sq">
            <a:solidFill>
              <a:schemeClr val="tx1"/>
            </a:solidFill>
            <a:round/>
            <a:headEnd type="none" w="sm" len="sm"/>
            <a:tailEnd type="none" w="sm" len="sm"/>
          </a:ln>
          <a:effectLst/>
        </p:spPr>
        <p:txBody>
          <a:bodyPr/>
          <a:lstStyle/>
          <a:p>
            <a:endParaRPr lang="en-US"/>
          </a:p>
        </p:txBody>
      </p:sp>
      <p:sp>
        <p:nvSpPr>
          <p:cNvPr id="100384" name="Line 32"/>
          <p:cNvSpPr>
            <a:spLocks noChangeShapeType="1"/>
          </p:cNvSpPr>
          <p:nvPr/>
        </p:nvSpPr>
        <p:spPr bwMode="auto">
          <a:xfrm flipH="1">
            <a:off x="5105400" y="2362200"/>
            <a:ext cx="76200" cy="457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00385" name="Line 33"/>
          <p:cNvSpPr>
            <a:spLocks noChangeShapeType="1"/>
          </p:cNvSpPr>
          <p:nvPr/>
        </p:nvSpPr>
        <p:spPr bwMode="auto">
          <a:xfrm flipH="1">
            <a:off x="6629400" y="3200400"/>
            <a:ext cx="457200" cy="762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z="4000" b="0"/>
              <a:t>Key UR Issues</a:t>
            </a:r>
            <a:endParaRPr lang="en-US" sz="4000"/>
          </a:p>
        </p:txBody>
      </p:sp>
      <p:sp>
        <p:nvSpPr>
          <p:cNvPr id="93187" name="Rectangle 3"/>
          <p:cNvSpPr>
            <a:spLocks noGrp="1" noChangeArrowheads="1"/>
          </p:cNvSpPr>
          <p:nvPr>
            <p:ph type="body" idx="1"/>
          </p:nvPr>
        </p:nvSpPr>
        <p:spPr>
          <a:xfrm>
            <a:off x="838200" y="1941513"/>
            <a:ext cx="7772400" cy="4006850"/>
          </a:xfrm>
        </p:spPr>
        <p:txBody>
          <a:bodyPr/>
          <a:lstStyle/>
          <a:p>
            <a:pPr>
              <a:lnSpc>
                <a:spcPct val="80000"/>
              </a:lnSpc>
              <a:buClr>
                <a:schemeClr val="tx1"/>
              </a:buClr>
              <a:buSzPct val="50000"/>
            </a:pPr>
            <a:r>
              <a:rPr lang="en-US" sz="2600"/>
              <a:t>Decentralization</a:t>
            </a:r>
          </a:p>
          <a:p>
            <a:pPr>
              <a:lnSpc>
                <a:spcPct val="80000"/>
              </a:lnSpc>
              <a:buClr>
                <a:schemeClr val="tx1"/>
              </a:buClr>
              <a:buSzPct val="50000"/>
            </a:pPr>
            <a:r>
              <a:rPr lang="en-US" sz="2600"/>
              <a:t>Exposure to Health Care </a:t>
            </a:r>
          </a:p>
          <a:p>
            <a:pPr>
              <a:lnSpc>
                <a:spcPct val="80000"/>
              </a:lnSpc>
              <a:buClr>
                <a:schemeClr val="tx1"/>
              </a:buClr>
              <a:buSzPct val="50000"/>
            </a:pPr>
            <a:r>
              <a:rPr lang="en-US" sz="2600"/>
              <a:t>Institutional Resources</a:t>
            </a:r>
          </a:p>
          <a:p>
            <a:pPr>
              <a:lnSpc>
                <a:spcPct val="80000"/>
              </a:lnSpc>
              <a:buClr>
                <a:schemeClr val="tx1"/>
              </a:buClr>
              <a:buSzPct val="50000"/>
            </a:pPr>
            <a:r>
              <a:rPr lang="en-US" sz="2600"/>
              <a:t>Aggregate Rate of Endowment Use</a:t>
            </a:r>
          </a:p>
          <a:p>
            <a:pPr>
              <a:lnSpc>
                <a:spcPct val="80000"/>
              </a:lnSpc>
              <a:buClr>
                <a:schemeClr val="tx1"/>
              </a:buClr>
              <a:buSzPct val="50000"/>
            </a:pPr>
            <a:r>
              <a:rPr lang="en-US" sz="2600"/>
              <a:t>College Financial Position and Endowment Use</a:t>
            </a:r>
          </a:p>
          <a:p>
            <a:pPr>
              <a:lnSpc>
                <a:spcPct val="80000"/>
              </a:lnSpc>
              <a:buClr>
                <a:schemeClr val="tx1"/>
              </a:buClr>
              <a:buSzPct val="50000"/>
            </a:pPr>
            <a:r>
              <a:rPr lang="en-US" sz="2600"/>
              <a:t>Eastman School of Music and Simon School Financial Position and Revenue Trends</a:t>
            </a:r>
          </a:p>
          <a:p>
            <a:pPr>
              <a:lnSpc>
                <a:spcPct val="80000"/>
              </a:lnSpc>
              <a:buClr>
                <a:schemeClr val="tx1"/>
              </a:buClr>
              <a:buSzPct val="50000"/>
            </a:pPr>
            <a:r>
              <a:rPr lang="en-US" sz="2600"/>
              <a:t>Limited Debt Capacity</a:t>
            </a:r>
          </a:p>
          <a:p>
            <a:pPr>
              <a:lnSpc>
                <a:spcPct val="80000"/>
              </a:lnSpc>
              <a:buClr>
                <a:schemeClr val="tx1"/>
              </a:buClr>
              <a:buSzPct val="50000"/>
            </a:pPr>
            <a:r>
              <a:rPr lang="en-US" sz="2600"/>
              <a:t>Strategic and Campus Master Plan Prioritization</a:t>
            </a:r>
          </a:p>
          <a:p>
            <a:pPr>
              <a:lnSpc>
                <a:spcPct val="80000"/>
              </a:lnSpc>
              <a:buClr>
                <a:schemeClr val="tx1"/>
              </a:buClr>
              <a:buSzPct val="50000"/>
            </a:pPr>
            <a:r>
              <a:rPr lang="en-US" sz="2600"/>
              <a:t>Implication of the Current Economic Crisis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561975" y="122238"/>
            <a:ext cx="7327900" cy="1177925"/>
          </a:xfrm>
        </p:spPr>
        <p:txBody>
          <a:bodyPr/>
          <a:lstStyle/>
          <a:p>
            <a:r>
              <a:rPr lang="en-US" sz="4000" b="0"/>
              <a:t>Endowment Market Values </a:t>
            </a:r>
            <a:br>
              <a:rPr lang="en-US" sz="4000" b="0"/>
            </a:br>
            <a:r>
              <a:rPr lang="en-US" sz="4000" b="0"/>
              <a:t>by Division</a:t>
            </a:r>
            <a:r>
              <a:rPr lang="en-US" sz="3500" b="0"/>
              <a:t>	</a:t>
            </a:r>
            <a:r>
              <a:rPr lang="en-US" sz="2000" b="0" i="1"/>
              <a:t>($ in millions)</a:t>
            </a:r>
          </a:p>
        </p:txBody>
      </p:sp>
      <p:graphicFrame>
        <p:nvGraphicFramePr>
          <p:cNvPr id="124931" name="Object 3"/>
          <p:cNvGraphicFramePr>
            <a:graphicFrameLocks noChangeAspect="1"/>
          </p:cNvGraphicFramePr>
          <p:nvPr>
            <p:ph type="chart" idx="1"/>
          </p:nvPr>
        </p:nvGraphicFramePr>
        <p:xfrm>
          <a:off x="381000" y="1676400"/>
          <a:ext cx="8089900" cy="4711700"/>
        </p:xfrm>
        <a:graphic>
          <a:graphicData uri="http://schemas.openxmlformats.org/presentationml/2006/ole">
            <p:oleObj spid="_x0000_s124931" name="Chart" r:id="rId3" imgW="8086818" imgH="4714782" progId="MSGraph.Chart.8">
              <p:embed followColorScheme="full"/>
            </p:oleObj>
          </a:graphicData>
        </a:graphic>
      </p:graphicFrame>
      <p:sp>
        <p:nvSpPr>
          <p:cNvPr id="124932" name="Text Box 4"/>
          <p:cNvSpPr txBox="1">
            <a:spLocks noChangeArrowheads="1"/>
          </p:cNvSpPr>
          <p:nvPr/>
        </p:nvSpPr>
        <p:spPr bwMode="auto">
          <a:xfrm>
            <a:off x="1981200" y="6324600"/>
            <a:ext cx="5486400" cy="366713"/>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pPr>
            <a:r>
              <a:rPr lang="en-US" b="1" i="1">
                <a:solidFill>
                  <a:schemeClr val="tx2"/>
                </a:solidFill>
              </a:rPr>
              <a:t>Total value as of June 30, 2008 = $1,530.8</a:t>
            </a:r>
          </a:p>
        </p:txBody>
      </p:sp>
      <p:sp>
        <p:nvSpPr>
          <p:cNvPr id="124936" name="Rectangle 8"/>
          <p:cNvSpPr>
            <a:spLocks noChangeArrowheads="1"/>
          </p:cNvSpPr>
          <p:nvPr/>
        </p:nvSpPr>
        <p:spPr bwMode="auto">
          <a:xfrm>
            <a:off x="3048000" y="1752600"/>
            <a:ext cx="10128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a:t>Nursing </a:t>
            </a:r>
          </a:p>
          <a:p>
            <a:pPr algn="ctr" defTabSz="804863" eaLnBrk="0" hangingPunct="0"/>
            <a:r>
              <a:rPr lang="en-US"/>
              <a:t>$21.7</a:t>
            </a:r>
          </a:p>
        </p:txBody>
      </p:sp>
      <p:sp>
        <p:nvSpPr>
          <p:cNvPr id="124937" name="Rectangle 9"/>
          <p:cNvSpPr>
            <a:spLocks noChangeArrowheads="1"/>
          </p:cNvSpPr>
          <p:nvPr/>
        </p:nvSpPr>
        <p:spPr bwMode="auto">
          <a:xfrm>
            <a:off x="4191000" y="1600200"/>
            <a:ext cx="7969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a:t>Other </a:t>
            </a:r>
          </a:p>
          <a:p>
            <a:pPr algn="ctr" defTabSz="804863" eaLnBrk="0" hangingPunct="0"/>
            <a:r>
              <a:rPr lang="en-US"/>
              <a:t>$43.6</a:t>
            </a:r>
          </a:p>
        </p:txBody>
      </p:sp>
      <p:sp>
        <p:nvSpPr>
          <p:cNvPr id="124939" name="Text Box 11"/>
          <p:cNvSpPr txBox="1">
            <a:spLocks noChangeArrowheads="1"/>
          </p:cNvSpPr>
          <p:nvPr/>
        </p:nvSpPr>
        <p:spPr bwMode="auto">
          <a:xfrm>
            <a:off x="4876800" y="1676400"/>
            <a:ext cx="2971800" cy="468313"/>
          </a:xfrm>
          <a:prstGeom prst="rect">
            <a:avLst/>
          </a:prstGeom>
          <a:noFill/>
          <a:ln w="9525">
            <a:noFill/>
            <a:miter lim="800000"/>
            <a:headEnd/>
            <a:tailEnd/>
          </a:ln>
        </p:spPr>
        <p:txBody>
          <a:bodyPr/>
          <a:lstStyle/>
          <a:p>
            <a:pPr eaLnBrk="0" hangingPunct="0"/>
            <a:r>
              <a:rPr lang="en-US" sz="1600" b="1"/>
              <a:t>(includes University General </a:t>
            </a:r>
          </a:p>
          <a:p>
            <a:pPr eaLnBrk="0" hangingPunct="0"/>
            <a:r>
              <a:rPr lang="en-US" sz="1600" b="1"/>
              <a:t>&amp; Memorial Art Gallery</a:t>
            </a:r>
            <a:r>
              <a:rPr lang="en-US" sz="1600" b="1">
                <a:solidFill>
                  <a:srgbClr val="000000"/>
                </a:solidFill>
                <a:latin typeface="Times New Roman" pitchFamily="18" charset="0"/>
              </a:rPr>
              <a:t>)</a:t>
            </a:r>
          </a:p>
        </p:txBody>
      </p:sp>
      <p:sp>
        <p:nvSpPr>
          <p:cNvPr id="124940" name="Rectangle 12"/>
          <p:cNvSpPr>
            <a:spLocks noChangeArrowheads="1"/>
          </p:cNvSpPr>
          <p:nvPr/>
        </p:nvSpPr>
        <p:spPr bwMode="auto">
          <a:xfrm>
            <a:off x="6400800" y="2286000"/>
            <a:ext cx="15208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a:t>The  College </a:t>
            </a:r>
          </a:p>
          <a:p>
            <a:pPr algn="ctr" defTabSz="804863" eaLnBrk="0" hangingPunct="0"/>
            <a:r>
              <a:rPr lang="en-US"/>
              <a:t>$405.4</a:t>
            </a:r>
          </a:p>
        </p:txBody>
      </p:sp>
      <p:sp>
        <p:nvSpPr>
          <p:cNvPr id="124941" name="Rectangle 13"/>
          <p:cNvSpPr>
            <a:spLocks noChangeArrowheads="1"/>
          </p:cNvSpPr>
          <p:nvPr/>
        </p:nvSpPr>
        <p:spPr bwMode="auto">
          <a:xfrm>
            <a:off x="8077200" y="4114800"/>
            <a:ext cx="8731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a:t>Simon </a:t>
            </a:r>
          </a:p>
          <a:p>
            <a:pPr algn="ctr" defTabSz="804863" eaLnBrk="0" hangingPunct="0"/>
            <a:r>
              <a:rPr lang="en-US"/>
              <a:t>$86.0</a:t>
            </a:r>
          </a:p>
        </p:txBody>
      </p:sp>
      <p:sp>
        <p:nvSpPr>
          <p:cNvPr id="124942" name="Rectangle 14"/>
          <p:cNvSpPr>
            <a:spLocks noChangeArrowheads="1"/>
          </p:cNvSpPr>
          <p:nvPr/>
        </p:nvSpPr>
        <p:spPr bwMode="auto">
          <a:xfrm>
            <a:off x="7772400" y="5334000"/>
            <a:ext cx="9112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a:t>Warner</a:t>
            </a:r>
          </a:p>
          <a:p>
            <a:pPr algn="ctr" defTabSz="804863" eaLnBrk="0" hangingPunct="0"/>
            <a:r>
              <a:rPr lang="en-US"/>
              <a:t>$26.7</a:t>
            </a:r>
          </a:p>
        </p:txBody>
      </p:sp>
      <p:sp>
        <p:nvSpPr>
          <p:cNvPr id="124943" name="Rectangle 15"/>
          <p:cNvSpPr>
            <a:spLocks noChangeArrowheads="1"/>
          </p:cNvSpPr>
          <p:nvPr/>
        </p:nvSpPr>
        <p:spPr bwMode="auto">
          <a:xfrm>
            <a:off x="5334000" y="5562600"/>
            <a:ext cx="1219200" cy="631825"/>
          </a:xfrm>
          <a:prstGeom prst="rect">
            <a:avLst/>
          </a:prstGeom>
          <a:noFill/>
          <a:ln w="12700">
            <a:noFill/>
            <a:miter lim="800000"/>
            <a:headEnd/>
            <a:tailEnd/>
          </a:ln>
          <a:effectLst/>
        </p:spPr>
        <p:txBody>
          <a:bodyPr lIns="80962" tIns="41275" rIns="80962" bIns="41275">
            <a:spAutoFit/>
          </a:bodyPr>
          <a:lstStyle/>
          <a:p>
            <a:pPr algn="ctr" defTabSz="804863" eaLnBrk="0" hangingPunct="0"/>
            <a:r>
              <a:rPr lang="en-US"/>
              <a:t>Eastman</a:t>
            </a:r>
          </a:p>
          <a:p>
            <a:pPr algn="ctr" defTabSz="804863" eaLnBrk="0" hangingPunct="0"/>
            <a:r>
              <a:rPr lang="en-US"/>
              <a:t>$263.6</a:t>
            </a:r>
          </a:p>
        </p:txBody>
      </p:sp>
      <p:sp>
        <p:nvSpPr>
          <p:cNvPr id="124944" name="Rectangle 16"/>
          <p:cNvSpPr>
            <a:spLocks noChangeArrowheads="1"/>
          </p:cNvSpPr>
          <p:nvPr/>
        </p:nvSpPr>
        <p:spPr bwMode="auto">
          <a:xfrm>
            <a:off x="152400" y="5334000"/>
            <a:ext cx="2895600" cy="631825"/>
          </a:xfrm>
          <a:prstGeom prst="rect">
            <a:avLst/>
          </a:prstGeom>
          <a:noFill/>
          <a:ln w="12700">
            <a:noFill/>
            <a:miter lim="800000"/>
            <a:headEnd/>
            <a:tailEnd/>
          </a:ln>
          <a:effectLst/>
        </p:spPr>
        <p:txBody>
          <a:bodyPr lIns="80962" tIns="41275" rIns="80962" bIns="41275">
            <a:spAutoFit/>
          </a:bodyPr>
          <a:lstStyle/>
          <a:p>
            <a:pPr algn="ctr" defTabSz="804863" eaLnBrk="0" hangingPunct="0"/>
            <a:r>
              <a:rPr lang="en-US"/>
              <a:t>Medicine &amp; Dentistry/</a:t>
            </a:r>
          </a:p>
          <a:p>
            <a:pPr algn="ctr" defTabSz="804863" eaLnBrk="0" hangingPunct="0"/>
            <a:r>
              <a:rPr lang="en-US"/>
              <a:t>Health Sciences $683.8</a:t>
            </a:r>
          </a:p>
        </p:txBody>
      </p:sp>
      <p:sp>
        <p:nvSpPr>
          <p:cNvPr id="124946" name="Line 18"/>
          <p:cNvSpPr>
            <a:spLocks noChangeShapeType="1"/>
          </p:cNvSpPr>
          <p:nvPr/>
        </p:nvSpPr>
        <p:spPr bwMode="auto">
          <a:xfrm>
            <a:off x="3505200" y="2362200"/>
            <a:ext cx="228600" cy="3810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24947" name="Line 19"/>
          <p:cNvSpPr>
            <a:spLocks noChangeShapeType="1"/>
          </p:cNvSpPr>
          <p:nvPr/>
        </p:nvSpPr>
        <p:spPr bwMode="auto">
          <a:xfrm flipV="1">
            <a:off x="4343400" y="2209800"/>
            <a:ext cx="304800" cy="5334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24949" name="Line 21"/>
          <p:cNvSpPr>
            <a:spLocks noChangeShapeType="1"/>
          </p:cNvSpPr>
          <p:nvPr/>
        </p:nvSpPr>
        <p:spPr bwMode="auto">
          <a:xfrm>
            <a:off x="7543800" y="5181600"/>
            <a:ext cx="228600" cy="2286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24952" name="Line 24"/>
          <p:cNvSpPr>
            <a:spLocks noChangeShapeType="1"/>
          </p:cNvSpPr>
          <p:nvPr/>
        </p:nvSpPr>
        <p:spPr bwMode="auto">
          <a:xfrm flipV="1">
            <a:off x="7848600" y="4648200"/>
            <a:ext cx="381000" cy="2286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02" name="Object 2">
            <a:hlinkClick r:id="" action="ppaction://ole?verb=0"/>
          </p:cNvPr>
          <p:cNvGraphicFramePr>
            <a:graphicFrameLocks/>
          </p:cNvGraphicFramePr>
          <p:nvPr/>
        </p:nvGraphicFramePr>
        <p:xfrm>
          <a:off x="609600" y="2286000"/>
          <a:ext cx="7967663" cy="4762500"/>
        </p:xfrm>
        <a:graphic>
          <a:graphicData uri="http://schemas.openxmlformats.org/presentationml/2006/ole">
            <p:oleObj spid="_x0000_s102402" name="Chart" r:id="rId3" imgW="11763383" imgH="7153182" progId="MSGraph.Chart.8">
              <p:embed followColorScheme="full"/>
            </p:oleObj>
          </a:graphicData>
        </a:graphic>
      </p:graphicFrame>
      <p:sp>
        <p:nvSpPr>
          <p:cNvPr id="102403" name="Rectangle 3"/>
          <p:cNvSpPr>
            <a:spLocks noChangeArrowheads="1"/>
          </p:cNvSpPr>
          <p:nvPr/>
        </p:nvSpPr>
        <p:spPr bwMode="auto">
          <a:xfrm>
            <a:off x="4464050" y="5986463"/>
            <a:ext cx="215900" cy="609600"/>
          </a:xfrm>
          <a:prstGeom prst="rect">
            <a:avLst/>
          </a:prstGeom>
          <a:noFill/>
          <a:ln w="12700">
            <a:noFill/>
            <a:miter lim="800000"/>
            <a:headEnd/>
            <a:tailEnd/>
          </a:ln>
          <a:effectLst/>
        </p:spPr>
        <p:txBody>
          <a:bodyPr wrap="none" lIns="80962" tIns="41275" rIns="80962" bIns="41275">
            <a:spAutoFit/>
          </a:bodyPr>
          <a:lstStyle/>
          <a:p>
            <a:pPr algn="ctr" defTabSz="804863" eaLnBrk="0" hangingPunct="0"/>
            <a:endParaRPr lang="en-US" sz="2400" b="1">
              <a:latin typeface="Times New Roman" pitchFamily="18" charset="0"/>
            </a:endParaRPr>
          </a:p>
          <a:p>
            <a:pPr algn="ctr" defTabSz="804863"/>
            <a:endParaRPr lang="en-US" sz="2400" b="1">
              <a:latin typeface="Times New Roman" pitchFamily="18" charset="0"/>
            </a:endParaRPr>
          </a:p>
        </p:txBody>
      </p:sp>
      <p:sp>
        <p:nvSpPr>
          <p:cNvPr id="102404" name="Rectangle 4"/>
          <p:cNvSpPr>
            <a:spLocks noChangeArrowheads="1"/>
          </p:cNvSpPr>
          <p:nvPr/>
        </p:nvSpPr>
        <p:spPr bwMode="auto">
          <a:xfrm>
            <a:off x="7010400" y="5257800"/>
            <a:ext cx="1676400" cy="1060450"/>
          </a:xfrm>
          <a:prstGeom prst="rect">
            <a:avLst/>
          </a:prstGeom>
          <a:noFill/>
          <a:ln w="12700">
            <a:noFill/>
            <a:miter lim="800000"/>
            <a:headEnd/>
            <a:tailEnd/>
          </a:ln>
          <a:effectLst/>
        </p:spPr>
        <p:txBody>
          <a:bodyPr lIns="80962" tIns="41275" rIns="80962" bIns="41275">
            <a:spAutoFit/>
          </a:bodyPr>
          <a:lstStyle/>
          <a:p>
            <a:pPr algn="ctr" defTabSz="804863" eaLnBrk="0" hangingPunct="0"/>
            <a:r>
              <a:rPr lang="en-US" sz="1600"/>
              <a:t>Strong Memorial</a:t>
            </a:r>
          </a:p>
          <a:p>
            <a:pPr algn="ctr" defTabSz="804863" eaLnBrk="0" hangingPunct="0"/>
            <a:r>
              <a:rPr lang="en-US" sz="1600"/>
              <a:t>Hospital</a:t>
            </a:r>
          </a:p>
          <a:p>
            <a:pPr algn="ctr" defTabSz="804863" eaLnBrk="0" hangingPunct="0"/>
            <a:r>
              <a:rPr lang="en-US" sz="1600"/>
              <a:t>43%</a:t>
            </a:r>
          </a:p>
          <a:p>
            <a:pPr algn="ctr" defTabSz="804863" eaLnBrk="0" hangingPunct="0"/>
            <a:endParaRPr lang="en-US" sz="1600"/>
          </a:p>
        </p:txBody>
      </p:sp>
      <p:sp>
        <p:nvSpPr>
          <p:cNvPr id="102406" name="Rectangle 6"/>
          <p:cNvSpPr>
            <a:spLocks noChangeArrowheads="1"/>
          </p:cNvSpPr>
          <p:nvPr/>
        </p:nvSpPr>
        <p:spPr bwMode="auto">
          <a:xfrm>
            <a:off x="1524000" y="2133600"/>
            <a:ext cx="1447800" cy="631825"/>
          </a:xfrm>
          <a:prstGeom prst="rect">
            <a:avLst/>
          </a:prstGeom>
          <a:noFill/>
          <a:ln w="12700">
            <a:noFill/>
            <a:miter lim="800000"/>
            <a:headEnd/>
            <a:tailEnd/>
          </a:ln>
          <a:effectLst/>
        </p:spPr>
        <p:txBody>
          <a:bodyPr lIns="80962" tIns="41275" rIns="80962" bIns="41275">
            <a:spAutoFit/>
          </a:bodyPr>
          <a:lstStyle/>
          <a:p>
            <a:pPr algn="ctr" defTabSz="804863" eaLnBrk="0" hangingPunct="0"/>
            <a:r>
              <a:rPr lang="en-US" b="1"/>
              <a:t>Eastman   </a:t>
            </a:r>
          </a:p>
          <a:p>
            <a:pPr algn="ctr" defTabSz="804863" eaLnBrk="0" hangingPunct="0"/>
            <a:r>
              <a:rPr lang="en-US" b="1"/>
              <a:t>1.7%</a:t>
            </a:r>
          </a:p>
        </p:txBody>
      </p:sp>
      <p:sp>
        <p:nvSpPr>
          <p:cNvPr id="102407" name="Rectangle 7"/>
          <p:cNvSpPr>
            <a:spLocks noChangeArrowheads="1"/>
          </p:cNvSpPr>
          <p:nvPr/>
        </p:nvSpPr>
        <p:spPr bwMode="auto">
          <a:xfrm>
            <a:off x="2286000" y="1600200"/>
            <a:ext cx="1143000" cy="906463"/>
          </a:xfrm>
          <a:prstGeom prst="rect">
            <a:avLst/>
          </a:prstGeom>
          <a:noFill/>
          <a:ln w="12700">
            <a:noFill/>
            <a:miter lim="800000"/>
            <a:headEnd/>
            <a:tailEnd/>
          </a:ln>
          <a:effectLst/>
        </p:spPr>
        <p:txBody>
          <a:bodyPr lIns="80962" tIns="41275" rIns="80962" bIns="41275">
            <a:spAutoFit/>
          </a:bodyPr>
          <a:lstStyle/>
          <a:p>
            <a:pPr algn="ctr" defTabSz="804863" eaLnBrk="0" hangingPunct="0"/>
            <a:r>
              <a:rPr lang="en-US" b="1"/>
              <a:t>Warner</a:t>
            </a:r>
          </a:p>
          <a:p>
            <a:pPr algn="ctr" defTabSz="804863" eaLnBrk="0" hangingPunct="0"/>
            <a:r>
              <a:rPr lang="en-US" b="1"/>
              <a:t>0.4%</a:t>
            </a:r>
          </a:p>
          <a:p>
            <a:pPr algn="ctr" defTabSz="804863" eaLnBrk="0" hangingPunct="0"/>
            <a:endParaRPr lang="en-US" b="1"/>
          </a:p>
        </p:txBody>
      </p:sp>
      <p:sp>
        <p:nvSpPr>
          <p:cNvPr id="102408" name="Rectangle 8"/>
          <p:cNvSpPr>
            <a:spLocks noChangeArrowheads="1"/>
          </p:cNvSpPr>
          <p:nvPr/>
        </p:nvSpPr>
        <p:spPr bwMode="auto">
          <a:xfrm>
            <a:off x="3429000" y="1600200"/>
            <a:ext cx="9239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b="1"/>
              <a:t>Simon </a:t>
            </a:r>
          </a:p>
          <a:p>
            <a:pPr algn="ctr" defTabSz="804863" eaLnBrk="0" hangingPunct="0"/>
            <a:r>
              <a:rPr lang="en-US" b="1"/>
              <a:t>1.6%</a:t>
            </a:r>
          </a:p>
        </p:txBody>
      </p:sp>
      <p:sp>
        <p:nvSpPr>
          <p:cNvPr id="102409" name="Rectangle 9"/>
          <p:cNvSpPr>
            <a:spLocks noChangeArrowheads="1"/>
          </p:cNvSpPr>
          <p:nvPr/>
        </p:nvSpPr>
        <p:spPr bwMode="auto">
          <a:xfrm>
            <a:off x="5181600" y="2362200"/>
            <a:ext cx="1457325" cy="631825"/>
          </a:xfrm>
          <a:prstGeom prst="rect">
            <a:avLst/>
          </a:prstGeom>
          <a:noFill/>
          <a:ln w="12700">
            <a:noFill/>
            <a:miter lim="800000"/>
            <a:headEnd/>
            <a:tailEnd/>
          </a:ln>
          <a:effectLst/>
        </p:spPr>
        <p:txBody>
          <a:bodyPr wrap="none" lIns="80962" tIns="41275" rIns="80962" bIns="41275">
            <a:spAutoFit/>
          </a:bodyPr>
          <a:lstStyle/>
          <a:p>
            <a:pPr algn="ctr" defTabSz="804863" eaLnBrk="0" hangingPunct="0"/>
            <a:r>
              <a:rPr lang="en-US" b="1"/>
              <a:t>The College</a:t>
            </a:r>
          </a:p>
          <a:p>
            <a:pPr algn="ctr" defTabSz="804863" eaLnBrk="0" hangingPunct="0"/>
            <a:r>
              <a:rPr lang="en-US" b="1"/>
              <a:t>15.1%</a:t>
            </a:r>
          </a:p>
        </p:txBody>
      </p:sp>
      <p:sp>
        <p:nvSpPr>
          <p:cNvPr id="102410" name="Rectangle 10"/>
          <p:cNvSpPr>
            <a:spLocks noChangeArrowheads="1"/>
          </p:cNvSpPr>
          <p:nvPr/>
        </p:nvSpPr>
        <p:spPr bwMode="auto">
          <a:xfrm>
            <a:off x="2133600" y="6172200"/>
            <a:ext cx="3363913" cy="357188"/>
          </a:xfrm>
          <a:prstGeom prst="rect">
            <a:avLst/>
          </a:prstGeom>
          <a:noFill/>
          <a:ln w="12700">
            <a:noFill/>
            <a:miter lim="800000"/>
            <a:headEnd/>
            <a:tailEnd/>
          </a:ln>
          <a:effectLst/>
        </p:spPr>
        <p:txBody>
          <a:bodyPr wrap="none" anchor="ctr"/>
          <a:lstStyle/>
          <a:p>
            <a:pPr algn="ctr" eaLnBrk="0" hangingPunct="0"/>
            <a:r>
              <a:rPr lang="en-US" b="1"/>
              <a:t>Medical Center 80.9%</a:t>
            </a:r>
            <a:endParaRPr lang="en-US" sz="2400"/>
          </a:p>
        </p:txBody>
      </p:sp>
      <p:sp>
        <p:nvSpPr>
          <p:cNvPr id="102411" name="Rectangle 11"/>
          <p:cNvSpPr>
            <a:spLocks noChangeArrowheads="1"/>
          </p:cNvSpPr>
          <p:nvPr/>
        </p:nvSpPr>
        <p:spPr bwMode="auto">
          <a:xfrm>
            <a:off x="976313" y="4418013"/>
            <a:ext cx="2476500" cy="357187"/>
          </a:xfrm>
          <a:prstGeom prst="rect">
            <a:avLst/>
          </a:prstGeom>
          <a:noFill/>
          <a:ln w="12700">
            <a:noFill/>
            <a:miter lim="800000"/>
            <a:headEnd/>
            <a:tailEnd/>
          </a:ln>
          <a:effectLst/>
        </p:spPr>
        <p:txBody>
          <a:bodyPr wrap="none" anchor="ctr"/>
          <a:lstStyle/>
          <a:p>
            <a:endParaRPr lang="en-US"/>
          </a:p>
        </p:txBody>
      </p:sp>
      <p:sp>
        <p:nvSpPr>
          <p:cNvPr id="102412" name="Rectangle 12"/>
          <p:cNvSpPr>
            <a:spLocks noChangeArrowheads="1"/>
          </p:cNvSpPr>
          <p:nvPr/>
        </p:nvSpPr>
        <p:spPr bwMode="auto">
          <a:xfrm>
            <a:off x="1981200" y="-304800"/>
            <a:ext cx="5103813" cy="936625"/>
          </a:xfrm>
          <a:prstGeom prst="rect">
            <a:avLst/>
          </a:prstGeom>
          <a:noFill/>
          <a:ln w="12700">
            <a:noFill/>
            <a:miter lim="800000"/>
            <a:headEnd/>
            <a:tailEnd/>
          </a:ln>
          <a:effectLst/>
        </p:spPr>
        <p:txBody>
          <a:bodyPr lIns="0" tIns="0" rIns="0" bIns="0">
            <a:spAutoFit/>
          </a:bodyPr>
          <a:lstStyle/>
          <a:p>
            <a:pPr algn="ctr" defTabSz="804863" eaLnBrk="0" hangingPunct="0"/>
            <a:endParaRPr lang="en-US" sz="3200" b="1">
              <a:solidFill>
                <a:schemeClr val="tx2"/>
              </a:solidFill>
              <a:latin typeface="Book Antiqua" pitchFamily="18" charset="0"/>
            </a:endParaRPr>
          </a:p>
          <a:p>
            <a:pPr algn="ctr" defTabSz="804863" eaLnBrk="0" hangingPunct="0"/>
            <a:endParaRPr lang="en-US" sz="3200" b="1"/>
          </a:p>
          <a:p>
            <a:pPr algn="ctr" defTabSz="804863" eaLnBrk="0" hangingPunct="0"/>
            <a:endParaRPr lang="en-US"/>
          </a:p>
        </p:txBody>
      </p:sp>
      <p:sp>
        <p:nvSpPr>
          <p:cNvPr id="102414" name="Rectangle 14"/>
          <p:cNvSpPr>
            <a:spLocks noChangeArrowheads="1"/>
          </p:cNvSpPr>
          <p:nvPr/>
        </p:nvSpPr>
        <p:spPr bwMode="auto">
          <a:xfrm>
            <a:off x="4267200" y="1905000"/>
            <a:ext cx="854075" cy="638175"/>
          </a:xfrm>
          <a:prstGeom prst="rect">
            <a:avLst/>
          </a:prstGeom>
          <a:noFill/>
          <a:ln w="12700">
            <a:noFill/>
            <a:miter lim="800000"/>
            <a:headEnd/>
            <a:tailEnd/>
          </a:ln>
          <a:effectLst/>
        </p:spPr>
        <p:txBody>
          <a:bodyPr wrap="none" lIns="90488" tIns="44450" rIns="90488" bIns="44450">
            <a:spAutoFit/>
          </a:bodyPr>
          <a:lstStyle/>
          <a:p>
            <a:pPr eaLnBrk="0" hangingPunct="0"/>
            <a:r>
              <a:rPr lang="en-US" b="1"/>
              <a:t>Other </a:t>
            </a:r>
          </a:p>
          <a:p>
            <a:pPr eaLnBrk="0" hangingPunct="0"/>
            <a:r>
              <a:rPr lang="en-US" b="1"/>
              <a:t>0.3%</a:t>
            </a:r>
          </a:p>
        </p:txBody>
      </p:sp>
      <p:sp>
        <p:nvSpPr>
          <p:cNvPr id="102415" name="Rectangle 15"/>
          <p:cNvSpPr>
            <a:spLocks noChangeArrowheads="1"/>
          </p:cNvSpPr>
          <p:nvPr/>
        </p:nvSpPr>
        <p:spPr bwMode="auto">
          <a:xfrm>
            <a:off x="76200" y="2743200"/>
            <a:ext cx="1828800" cy="519113"/>
          </a:xfrm>
          <a:prstGeom prst="rect">
            <a:avLst/>
          </a:prstGeom>
          <a:noFill/>
          <a:ln w="12700">
            <a:noFill/>
            <a:miter lim="800000"/>
            <a:headEnd/>
            <a:tailEnd/>
          </a:ln>
          <a:effectLst/>
        </p:spPr>
        <p:txBody>
          <a:bodyPr wrap="none" anchor="ctr"/>
          <a:lstStyle/>
          <a:p>
            <a:endParaRPr lang="en-US"/>
          </a:p>
        </p:txBody>
      </p:sp>
      <p:sp>
        <p:nvSpPr>
          <p:cNvPr id="102416" name="Freeform 16"/>
          <p:cNvSpPr>
            <a:spLocks/>
          </p:cNvSpPr>
          <p:nvPr/>
        </p:nvSpPr>
        <p:spPr bwMode="auto">
          <a:xfrm>
            <a:off x="3200400" y="2057400"/>
            <a:ext cx="457200" cy="914400"/>
          </a:xfrm>
          <a:custGeom>
            <a:avLst/>
            <a:gdLst/>
            <a:ahLst/>
            <a:cxnLst>
              <a:cxn ang="0">
                <a:pos x="0" y="0"/>
              </a:cxn>
              <a:cxn ang="0">
                <a:pos x="384" y="672"/>
              </a:cxn>
            </a:cxnLst>
            <a:rect l="0" t="0" r="r" b="b"/>
            <a:pathLst>
              <a:path w="384" h="672">
                <a:moveTo>
                  <a:pt x="0" y="0"/>
                </a:moveTo>
                <a:lnTo>
                  <a:pt x="384" y="672"/>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02417" name="Freeform 17"/>
          <p:cNvSpPr>
            <a:spLocks/>
          </p:cNvSpPr>
          <p:nvPr/>
        </p:nvSpPr>
        <p:spPr bwMode="auto">
          <a:xfrm>
            <a:off x="2762250" y="2590800"/>
            <a:ext cx="704850" cy="476250"/>
          </a:xfrm>
          <a:custGeom>
            <a:avLst/>
            <a:gdLst/>
            <a:ahLst/>
            <a:cxnLst>
              <a:cxn ang="0">
                <a:pos x="0" y="0"/>
              </a:cxn>
              <a:cxn ang="0">
                <a:pos x="444" y="300"/>
              </a:cxn>
            </a:cxnLst>
            <a:rect l="0" t="0" r="r" b="b"/>
            <a:pathLst>
              <a:path w="444" h="300">
                <a:moveTo>
                  <a:pt x="0" y="0"/>
                </a:moveTo>
                <a:lnTo>
                  <a:pt x="444" y="300"/>
                </a:lnTo>
              </a:path>
            </a:pathLst>
          </a:custGeom>
          <a:noFill/>
          <a:ln w="12700">
            <a:solidFill>
              <a:schemeClr val="tx1"/>
            </a:solidFill>
            <a:round/>
            <a:headEnd/>
            <a:tailEnd/>
          </a:ln>
          <a:effectLst/>
        </p:spPr>
        <p:txBody>
          <a:bodyPr wrap="none" anchor="ctr"/>
          <a:lstStyle/>
          <a:p>
            <a:endParaRPr lang="en-US"/>
          </a:p>
        </p:txBody>
      </p:sp>
      <p:sp>
        <p:nvSpPr>
          <p:cNvPr id="102418" name="Text Box 18"/>
          <p:cNvSpPr txBox="1">
            <a:spLocks noChangeArrowheads="1"/>
          </p:cNvSpPr>
          <p:nvPr/>
        </p:nvSpPr>
        <p:spPr bwMode="auto">
          <a:xfrm>
            <a:off x="1339850" y="4117975"/>
            <a:ext cx="246063" cy="342900"/>
          </a:xfrm>
          <a:prstGeom prst="rect">
            <a:avLst/>
          </a:prstGeom>
          <a:noFill/>
          <a:ln w="12700">
            <a:noFill/>
            <a:miter lim="800000"/>
            <a:headEnd/>
            <a:tailEnd/>
          </a:ln>
          <a:effectLst/>
        </p:spPr>
        <p:txBody>
          <a:bodyPr wrap="none">
            <a:spAutoFit/>
          </a:bodyPr>
          <a:lstStyle/>
          <a:p>
            <a:pPr eaLnBrk="0" hangingPunct="0"/>
            <a:endParaRPr lang="en-US" sz="2400"/>
          </a:p>
        </p:txBody>
      </p:sp>
      <p:sp>
        <p:nvSpPr>
          <p:cNvPr id="102419" name="Text Box 19"/>
          <p:cNvSpPr txBox="1">
            <a:spLocks noChangeArrowheads="1"/>
          </p:cNvSpPr>
          <p:nvPr/>
        </p:nvSpPr>
        <p:spPr bwMode="auto">
          <a:xfrm>
            <a:off x="0" y="5257800"/>
            <a:ext cx="2133600" cy="825500"/>
          </a:xfrm>
          <a:prstGeom prst="rect">
            <a:avLst/>
          </a:prstGeom>
          <a:noFill/>
          <a:ln w="12700">
            <a:noFill/>
            <a:miter lim="800000"/>
            <a:headEnd/>
            <a:tailEnd/>
          </a:ln>
          <a:effectLst/>
        </p:spPr>
        <p:txBody>
          <a:bodyPr>
            <a:spAutoFit/>
          </a:bodyPr>
          <a:lstStyle/>
          <a:p>
            <a:pPr algn="ctr" eaLnBrk="0" hangingPunct="0"/>
            <a:r>
              <a:rPr lang="en-US" sz="1600"/>
              <a:t>Medicine &amp; Dentistry/</a:t>
            </a:r>
          </a:p>
          <a:p>
            <a:pPr algn="ctr" eaLnBrk="0" hangingPunct="0"/>
            <a:r>
              <a:rPr lang="en-US" sz="1600"/>
              <a:t>Health Affairs</a:t>
            </a:r>
          </a:p>
          <a:p>
            <a:pPr algn="ctr" eaLnBrk="0" hangingPunct="0"/>
            <a:r>
              <a:rPr lang="en-US" sz="1600"/>
              <a:t>20.7%</a:t>
            </a:r>
          </a:p>
        </p:txBody>
      </p:sp>
      <p:sp>
        <p:nvSpPr>
          <p:cNvPr id="102420" name="Text Box 20"/>
          <p:cNvSpPr txBox="1">
            <a:spLocks noChangeArrowheads="1"/>
          </p:cNvSpPr>
          <p:nvPr/>
        </p:nvSpPr>
        <p:spPr bwMode="auto">
          <a:xfrm>
            <a:off x="1720850" y="4094163"/>
            <a:ext cx="246063" cy="342900"/>
          </a:xfrm>
          <a:prstGeom prst="rect">
            <a:avLst/>
          </a:prstGeom>
          <a:noFill/>
          <a:ln w="12700">
            <a:noFill/>
            <a:miter lim="800000"/>
            <a:headEnd/>
            <a:tailEnd/>
          </a:ln>
          <a:effectLst/>
        </p:spPr>
        <p:txBody>
          <a:bodyPr wrap="none">
            <a:spAutoFit/>
          </a:bodyPr>
          <a:lstStyle/>
          <a:p>
            <a:pPr eaLnBrk="0" hangingPunct="0"/>
            <a:endParaRPr lang="en-US" sz="2400"/>
          </a:p>
        </p:txBody>
      </p:sp>
      <p:sp>
        <p:nvSpPr>
          <p:cNvPr id="102421" name="Rectangle 21"/>
          <p:cNvSpPr>
            <a:spLocks noChangeArrowheads="1"/>
          </p:cNvSpPr>
          <p:nvPr/>
        </p:nvSpPr>
        <p:spPr bwMode="auto">
          <a:xfrm>
            <a:off x="7023100" y="2647950"/>
            <a:ext cx="882650" cy="581025"/>
          </a:xfrm>
          <a:prstGeom prst="rect">
            <a:avLst/>
          </a:prstGeom>
          <a:noFill/>
          <a:ln w="12700">
            <a:noFill/>
            <a:miter lim="800000"/>
            <a:headEnd/>
            <a:tailEnd/>
          </a:ln>
          <a:effectLst/>
        </p:spPr>
        <p:txBody>
          <a:bodyPr wrap="none" anchor="ctr">
            <a:spAutoFit/>
          </a:bodyPr>
          <a:lstStyle/>
          <a:p>
            <a:pPr algn="ctr" eaLnBrk="0" hangingPunct="0"/>
            <a:r>
              <a:rPr lang="en-US" sz="1600"/>
              <a:t>Nursing</a:t>
            </a:r>
          </a:p>
          <a:p>
            <a:pPr algn="ctr" eaLnBrk="0" hangingPunct="0"/>
            <a:r>
              <a:rPr lang="en-US" sz="1600"/>
              <a:t>1.0%</a:t>
            </a:r>
          </a:p>
        </p:txBody>
      </p:sp>
      <p:sp>
        <p:nvSpPr>
          <p:cNvPr id="102423" name="Freeform 23"/>
          <p:cNvSpPr>
            <a:spLocks/>
          </p:cNvSpPr>
          <p:nvPr/>
        </p:nvSpPr>
        <p:spPr bwMode="auto">
          <a:xfrm>
            <a:off x="6629400" y="3124200"/>
            <a:ext cx="457200" cy="209550"/>
          </a:xfrm>
          <a:custGeom>
            <a:avLst/>
            <a:gdLst/>
            <a:ahLst/>
            <a:cxnLst>
              <a:cxn ang="0">
                <a:pos x="0" y="156"/>
              </a:cxn>
              <a:cxn ang="0">
                <a:pos x="288" y="0"/>
              </a:cxn>
            </a:cxnLst>
            <a:rect l="0" t="0" r="r" b="b"/>
            <a:pathLst>
              <a:path w="288" h="156">
                <a:moveTo>
                  <a:pt x="0" y="156"/>
                </a:moveTo>
                <a:lnTo>
                  <a:pt x="288" y="0"/>
                </a:lnTo>
              </a:path>
            </a:pathLst>
          </a:custGeom>
          <a:noFill/>
          <a:ln w="9525" cap="flat" cmpd="sng">
            <a:solidFill>
              <a:schemeClr val="tx1"/>
            </a:solidFill>
            <a:prstDash val="solid"/>
            <a:round/>
            <a:headEnd type="none" w="med" len="med"/>
            <a:tailEnd type="none" w="med" len="med"/>
          </a:ln>
          <a:effectLst/>
        </p:spPr>
        <p:txBody>
          <a:bodyPr wrap="none" anchor="ctr"/>
          <a:lstStyle/>
          <a:p>
            <a:endParaRPr lang="en-US"/>
          </a:p>
        </p:txBody>
      </p:sp>
      <p:sp>
        <p:nvSpPr>
          <p:cNvPr id="102425" name="Text Box 25"/>
          <p:cNvSpPr txBox="1">
            <a:spLocks noChangeArrowheads="1"/>
          </p:cNvSpPr>
          <p:nvPr/>
        </p:nvSpPr>
        <p:spPr bwMode="auto">
          <a:xfrm>
            <a:off x="457200" y="152400"/>
            <a:ext cx="7772400" cy="1311275"/>
          </a:xfrm>
          <a:prstGeom prst="rect">
            <a:avLst/>
          </a:prstGeom>
          <a:noFill/>
          <a:ln w="12700" cap="sq">
            <a:noFill/>
            <a:miter lim="800000"/>
            <a:headEnd type="none" w="sm" len="sm"/>
            <a:tailEnd type="none" w="sm" len="sm"/>
          </a:ln>
          <a:effectLst/>
        </p:spPr>
        <p:txBody>
          <a:bodyPr>
            <a:spAutoFit/>
          </a:bodyPr>
          <a:lstStyle/>
          <a:p>
            <a:pPr eaLnBrk="0" hangingPunct="0"/>
            <a:r>
              <a:rPr lang="en-US" sz="4000"/>
              <a:t>FY2008 Total Budget – </a:t>
            </a:r>
          </a:p>
          <a:p>
            <a:pPr eaLnBrk="0" hangingPunct="0"/>
            <a:r>
              <a:rPr lang="en-US" sz="4000"/>
              <a:t>Composition by Divisions</a:t>
            </a:r>
          </a:p>
        </p:txBody>
      </p:sp>
      <p:sp>
        <p:nvSpPr>
          <p:cNvPr id="102426" name="Text Box 26"/>
          <p:cNvSpPr txBox="1">
            <a:spLocks noChangeArrowheads="1"/>
          </p:cNvSpPr>
          <p:nvPr/>
        </p:nvSpPr>
        <p:spPr bwMode="auto">
          <a:xfrm>
            <a:off x="1416050" y="3200400"/>
            <a:ext cx="246063" cy="228600"/>
          </a:xfrm>
          <a:prstGeom prst="rect">
            <a:avLst/>
          </a:prstGeom>
          <a:noFill/>
          <a:ln w="12700" cap="sq">
            <a:noFill/>
            <a:miter lim="800000"/>
            <a:headEnd type="none" w="sm" len="sm"/>
            <a:tailEnd type="none" w="sm" len="sm"/>
          </a:ln>
          <a:effectLst/>
        </p:spPr>
        <p:txBody>
          <a:bodyPr wrap="none">
            <a:spAutoFit/>
          </a:bodyPr>
          <a:lstStyle/>
          <a:p>
            <a:pPr eaLnBrk="0" hangingPunct="0"/>
            <a:endParaRPr lang="en-US" sz="1400">
              <a:latin typeface="Times New Roman" pitchFamily="18" charset="0"/>
            </a:endParaRPr>
          </a:p>
        </p:txBody>
      </p:sp>
      <p:sp>
        <p:nvSpPr>
          <p:cNvPr id="102427" name="Line 27"/>
          <p:cNvSpPr>
            <a:spLocks noChangeShapeType="1"/>
          </p:cNvSpPr>
          <p:nvPr/>
        </p:nvSpPr>
        <p:spPr bwMode="auto">
          <a:xfrm flipH="1">
            <a:off x="4114800" y="2514600"/>
            <a:ext cx="304800" cy="4572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02428" name="Line 28"/>
          <p:cNvSpPr>
            <a:spLocks noChangeShapeType="1"/>
          </p:cNvSpPr>
          <p:nvPr/>
        </p:nvSpPr>
        <p:spPr bwMode="auto">
          <a:xfrm flipH="1" flipV="1">
            <a:off x="3810000" y="2286000"/>
            <a:ext cx="76200" cy="685800"/>
          </a:xfrm>
          <a:prstGeom prst="line">
            <a:avLst/>
          </a:prstGeom>
          <a:noFill/>
          <a:ln w="12700" cap="sq">
            <a:solidFill>
              <a:schemeClr val="tx1"/>
            </a:solidFill>
            <a:round/>
            <a:headEnd type="none" w="sm" len="sm"/>
            <a:tailEnd type="none" w="sm" len="sm"/>
          </a:ln>
          <a:effectLst/>
        </p:spPr>
        <p:txBody>
          <a:bodyPr/>
          <a:lstStyle/>
          <a:p>
            <a:endParaRPr lang="en-US"/>
          </a:p>
        </p:txBody>
      </p:sp>
      <p:sp>
        <p:nvSpPr>
          <p:cNvPr id="102430" name="Text Box 30"/>
          <p:cNvSpPr txBox="1">
            <a:spLocks noChangeArrowheads="1"/>
          </p:cNvSpPr>
          <p:nvPr/>
        </p:nvSpPr>
        <p:spPr bwMode="auto">
          <a:xfrm>
            <a:off x="0" y="2895600"/>
            <a:ext cx="3108325" cy="825500"/>
          </a:xfrm>
          <a:prstGeom prst="rect">
            <a:avLst/>
          </a:prstGeom>
          <a:noFill/>
          <a:ln w="12700" cap="sq">
            <a:noFill/>
            <a:miter lim="800000"/>
            <a:headEnd type="none" w="sm" len="sm"/>
            <a:tailEnd type="none" w="sm" len="sm"/>
          </a:ln>
          <a:effectLst/>
        </p:spPr>
        <p:txBody>
          <a:bodyPr wrap="none">
            <a:spAutoFit/>
          </a:bodyPr>
          <a:lstStyle/>
          <a:p>
            <a:pPr algn="ctr" eaLnBrk="0" hangingPunct="0"/>
            <a:r>
              <a:rPr lang="en-US" sz="1600"/>
              <a:t>Medical Center Faculty Practice/</a:t>
            </a:r>
          </a:p>
          <a:p>
            <a:pPr algn="ctr" eaLnBrk="0" hangingPunct="0"/>
            <a:r>
              <a:rPr lang="en-US" sz="1600"/>
              <a:t>Eastman Dental Center </a:t>
            </a:r>
          </a:p>
          <a:p>
            <a:pPr algn="ctr" eaLnBrk="0" hangingPunct="0"/>
            <a:r>
              <a:rPr lang="en-US" sz="1600"/>
              <a:t>16.1%</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4" name="Object 0">
            <a:hlinkClick r:id="" action="ppaction://ole?verb=0"/>
          </p:cNvPr>
          <p:cNvGraphicFramePr>
            <a:graphicFrameLocks/>
          </p:cNvGraphicFramePr>
          <p:nvPr/>
        </p:nvGraphicFramePr>
        <p:xfrm>
          <a:off x="685800" y="762000"/>
          <a:ext cx="8016875" cy="5908675"/>
        </p:xfrm>
        <a:graphic>
          <a:graphicData uri="http://schemas.openxmlformats.org/presentationml/2006/ole">
            <p:oleObj spid="_x0000_s164864" name="Chart" r:id="rId4" imgW="8039134" imgH="5933982" progId="MSGraph.Chart.8">
              <p:embed followColorScheme="full"/>
            </p:oleObj>
          </a:graphicData>
        </a:graphic>
      </p:graphicFrame>
      <p:sp>
        <p:nvSpPr>
          <p:cNvPr id="79875" name="Rectangle 3"/>
          <p:cNvSpPr>
            <a:spLocks noChangeArrowheads="1"/>
          </p:cNvSpPr>
          <p:nvPr/>
        </p:nvSpPr>
        <p:spPr bwMode="auto">
          <a:xfrm>
            <a:off x="2362200" y="6096000"/>
            <a:ext cx="1150938" cy="244475"/>
          </a:xfrm>
          <a:prstGeom prst="rect">
            <a:avLst/>
          </a:prstGeom>
          <a:noFill/>
          <a:ln w="12700">
            <a:noFill/>
            <a:miter lim="800000"/>
            <a:headEnd/>
            <a:tailEnd/>
          </a:ln>
          <a:effectLst/>
        </p:spPr>
        <p:txBody>
          <a:bodyPr wrap="none" lIns="0" tIns="0" rIns="0" bIns="0">
            <a:spAutoFit/>
          </a:bodyPr>
          <a:lstStyle/>
          <a:p>
            <a:pPr algn="ctr" eaLnBrk="0" hangingPunct="0"/>
            <a:r>
              <a:rPr lang="en-US" sz="1600" b="1"/>
              <a:t>The College</a:t>
            </a:r>
            <a:endParaRPr lang="en-US" sz="1400"/>
          </a:p>
        </p:txBody>
      </p:sp>
      <p:sp>
        <p:nvSpPr>
          <p:cNvPr id="79876" name="Rectangle 4"/>
          <p:cNvSpPr>
            <a:spLocks noChangeArrowheads="1"/>
          </p:cNvSpPr>
          <p:nvPr/>
        </p:nvSpPr>
        <p:spPr bwMode="auto">
          <a:xfrm>
            <a:off x="4191000" y="6096000"/>
            <a:ext cx="3962400" cy="488950"/>
          </a:xfrm>
          <a:prstGeom prst="rect">
            <a:avLst/>
          </a:prstGeom>
          <a:noFill/>
          <a:ln w="12700">
            <a:noFill/>
            <a:miter lim="800000"/>
            <a:headEnd/>
            <a:tailEnd/>
          </a:ln>
          <a:effectLst/>
        </p:spPr>
        <p:txBody>
          <a:bodyPr lIns="0" tIns="0" rIns="0" bIns="0">
            <a:spAutoFit/>
          </a:bodyPr>
          <a:lstStyle/>
          <a:p>
            <a:pPr algn="ctr" eaLnBrk="0" hangingPunct="0"/>
            <a:r>
              <a:rPr lang="en-US" sz="1600" b="1"/>
              <a:t>School of Medicine</a:t>
            </a:r>
          </a:p>
          <a:p>
            <a:pPr algn="ctr" eaLnBrk="0" hangingPunct="0"/>
            <a:r>
              <a:rPr lang="en-US" sz="1600" b="1"/>
              <a:t>&amp; Dentistry</a:t>
            </a:r>
          </a:p>
        </p:txBody>
      </p:sp>
      <p:sp>
        <p:nvSpPr>
          <p:cNvPr id="79877" name="Rectangle 5"/>
          <p:cNvSpPr>
            <a:spLocks noChangeArrowheads="1"/>
          </p:cNvSpPr>
          <p:nvPr/>
        </p:nvSpPr>
        <p:spPr bwMode="auto">
          <a:xfrm>
            <a:off x="7010400" y="2895600"/>
            <a:ext cx="1633538" cy="287338"/>
          </a:xfrm>
          <a:prstGeom prst="rect">
            <a:avLst/>
          </a:prstGeom>
          <a:noFill/>
          <a:ln w="12700">
            <a:noFill/>
            <a:miter lim="800000"/>
            <a:headEnd/>
            <a:tailEnd/>
          </a:ln>
          <a:effectLst/>
        </p:spPr>
        <p:txBody>
          <a:bodyPr lIns="90488" tIns="44450" rIns="90488" bIns="44450">
            <a:spAutoFit/>
          </a:bodyPr>
          <a:lstStyle/>
          <a:p>
            <a:pPr eaLnBrk="0" hangingPunct="0"/>
            <a:r>
              <a:rPr lang="en-US" sz="1300" b="1"/>
              <a:t>Gifts &amp; Other  19%</a:t>
            </a:r>
          </a:p>
        </p:txBody>
      </p:sp>
      <p:sp>
        <p:nvSpPr>
          <p:cNvPr id="79878" name="Rectangle 6"/>
          <p:cNvSpPr>
            <a:spLocks noChangeArrowheads="1"/>
          </p:cNvSpPr>
          <p:nvPr/>
        </p:nvSpPr>
        <p:spPr bwMode="auto">
          <a:xfrm>
            <a:off x="7010400" y="3886200"/>
            <a:ext cx="1347788" cy="485775"/>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Indirect Cost </a:t>
            </a:r>
          </a:p>
          <a:p>
            <a:pPr eaLnBrk="0" hangingPunct="0"/>
            <a:r>
              <a:rPr lang="en-US" sz="1300" b="1"/>
              <a:t>Recovery  32%</a:t>
            </a:r>
          </a:p>
        </p:txBody>
      </p:sp>
      <p:sp>
        <p:nvSpPr>
          <p:cNvPr id="79879" name="Rectangle 7"/>
          <p:cNvSpPr>
            <a:spLocks noChangeArrowheads="1"/>
          </p:cNvSpPr>
          <p:nvPr/>
        </p:nvSpPr>
        <p:spPr bwMode="auto">
          <a:xfrm>
            <a:off x="7010400" y="5029200"/>
            <a:ext cx="1541463" cy="287338"/>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Endowment  18%</a:t>
            </a:r>
          </a:p>
        </p:txBody>
      </p:sp>
      <p:sp>
        <p:nvSpPr>
          <p:cNvPr id="79880" name="Rectangle 8"/>
          <p:cNvSpPr>
            <a:spLocks noChangeArrowheads="1"/>
          </p:cNvSpPr>
          <p:nvPr/>
        </p:nvSpPr>
        <p:spPr bwMode="auto">
          <a:xfrm>
            <a:off x="7010400" y="5562600"/>
            <a:ext cx="1636713" cy="4857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300" b="1"/>
              <a:t>Net Tuition &amp; Fees</a:t>
            </a:r>
          </a:p>
          <a:p>
            <a:pPr algn="ctr" eaLnBrk="0" hangingPunct="0"/>
            <a:r>
              <a:rPr lang="en-US" sz="1300" b="1"/>
              <a:t>9%</a:t>
            </a:r>
          </a:p>
        </p:txBody>
      </p:sp>
      <p:sp>
        <p:nvSpPr>
          <p:cNvPr id="79881" name="Rectangle 9"/>
          <p:cNvSpPr>
            <a:spLocks noChangeArrowheads="1"/>
          </p:cNvSpPr>
          <p:nvPr/>
        </p:nvSpPr>
        <p:spPr bwMode="auto">
          <a:xfrm>
            <a:off x="685800" y="1676400"/>
            <a:ext cx="1239838" cy="396875"/>
          </a:xfrm>
          <a:prstGeom prst="rect">
            <a:avLst/>
          </a:prstGeom>
          <a:noFill/>
          <a:ln w="12700">
            <a:noFill/>
            <a:miter lim="800000"/>
            <a:headEnd/>
            <a:tailEnd/>
          </a:ln>
          <a:effectLst/>
        </p:spPr>
        <p:txBody>
          <a:bodyPr wrap="none" lIns="0" tIns="0" rIns="0" bIns="0">
            <a:spAutoFit/>
          </a:bodyPr>
          <a:lstStyle/>
          <a:p>
            <a:pPr algn="ctr" eaLnBrk="0" hangingPunct="0"/>
            <a:r>
              <a:rPr lang="en-US" sz="1300" b="1"/>
              <a:t>Gifts/Transfers</a:t>
            </a:r>
          </a:p>
          <a:p>
            <a:pPr algn="ctr" eaLnBrk="0" hangingPunct="0"/>
            <a:r>
              <a:rPr lang="en-US" sz="1300" b="1"/>
              <a:t> &amp; All Other  8%</a:t>
            </a:r>
          </a:p>
        </p:txBody>
      </p:sp>
      <p:sp>
        <p:nvSpPr>
          <p:cNvPr id="79882" name="Rectangle 10"/>
          <p:cNvSpPr>
            <a:spLocks noChangeArrowheads="1"/>
          </p:cNvSpPr>
          <p:nvPr/>
        </p:nvSpPr>
        <p:spPr bwMode="auto">
          <a:xfrm>
            <a:off x="762000" y="2209800"/>
            <a:ext cx="1166813" cy="396875"/>
          </a:xfrm>
          <a:prstGeom prst="rect">
            <a:avLst/>
          </a:prstGeom>
          <a:noFill/>
          <a:ln w="12700">
            <a:noFill/>
            <a:miter lim="800000"/>
            <a:headEnd/>
            <a:tailEnd/>
          </a:ln>
          <a:effectLst/>
        </p:spPr>
        <p:txBody>
          <a:bodyPr wrap="none" lIns="0" tIns="0" rIns="0" bIns="0">
            <a:spAutoFit/>
          </a:bodyPr>
          <a:lstStyle/>
          <a:p>
            <a:pPr eaLnBrk="0" hangingPunct="0"/>
            <a:r>
              <a:rPr lang="en-US" sz="1300" b="1"/>
              <a:t>Indirect Cost</a:t>
            </a:r>
          </a:p>
          <a:p>
            <a:pPr eaLnBrk="0" hangingPunct="0"/>
            <a:r>
              <a:rPr lang="en-US" sz="1300" b="1"/>
              <a:t>Recovery  15%</a:t>
            </a:r>
          </a:p>
        </p:txBody>
      </p:sp>
      <p:sp>
        <p:nvSpPr>
          <p:cNvPr id="79883" name="Rectangle 11"/>
          <p:cNvSpPr>
            <a:spLocks noChangeArrowheads="1"/>
          </p:cNvSpPr>
          <p:nvPr/>
        </p:nvSpPr>
        <p:spPr bwMode="auto">
          <a:xfrm>
            <a:off x="609600" y="3048000"/>
            <a:ext cx="1360488" cy="198438"/>
          </a:xfrm>
          <a:prstGeom prst="rect">
            <a:avLst/>
          </a:prstGeom>
          <a:noFill/>
          <a:ln w="12700">
            <a:noFill/>
            <a:miter lim="800000"/>
            <a:headEnd/>
            <a:tailEnd/>
          </a:ln>
          <a:effectLst/>
        </p:spPr>
        <p:txBody>
          <a:bodyPr wrap="none" lIns="0" tIns="0" rIns="0" bIns="0">
            <a:spAutoFit/>
          </a:bodyPr>
          <a:lstStyle/>
          <a:p>
            <a:pPr eaLnBrk="0" hangingPunct="0"/>
            <a:r>
              <a:rPr lang="en-US" sz="1300" b="1"/>
              <a:t>Endowment  19%</a:t>
            </a:r>
          </a:p>
        </p:txBody>
      </p:sp>
      <p:sp>
        <p:nvSpPr>
          <p:cNvPr id="79884" name="Rectangle 12"/>
          <p:cNvSpPr>
            <a:spLocks noChangeArrowheads="1"/>
          </p:cNvSpPr>
          <p:nvPr/>
        </p:nvSpPr>
        <p:spPr bwMode="auto">
          <a:xfrm>
            <a:off x="533400" y="4419600"/>
            <a:ext cx="1455738" cy="396875"/>
          </a:xfrm>
          <a:prstGeom prst="rect">
            <a:avLst/>
          </a:prstGeom>
          <a:noFill/>
          <a:ln w="12700">
            <a:noFill/>
            <a:miter lim="800000"/>
            <a:headEnd/>
            <a:tailEnd/>
          </a:ln>
          <a:effectLst/>
        </p:spPr>
        <p:txBody>
          <a:bodyPr wrap="none" lIns="0" tIns="0" rIns="0" bIns="0">
            <a:spAutoFit/>
          </a:bodyPr>
          <a:lstStyle/>
          <a:p>
            <a:pPr algn="ctr" eaLnBrk="0" hangingPunct="0"/>
            <a:r>
              <a:rPr lang="en-US" sz="1300" b="1"/>
              <a:t>Net Tuition &amp; Fees</a:t>
            </a:r>
          </a:p>
          <a:p>
            <a:pPr algn="ctr" eaLnBrk="0" hangingPunct="0"/>
            <a:r>
              <a:rPr lang="en-US" sz="1300" b="1"/>
              <a:t>58%</a:t>
            </a:r>
          </a:p>
        </p:txBody>
      </p:sp>
      <p:sp>
        <p:nvSpPr>
          <p:cNvPr id="79886" name="Text Box 14"/>
          <p:cNvSpPr txBox="1">
            <a:spLocks noChangeArrowheads="1"/>
          </p:cNvSpPr>
          <p:nvPr/>
        </p:nvSpPr>
        <p:spPr bwMode="auto">
          <a:xfrm>
            <a:off x="457200" y="228600"/>
            <a:ext cx="6858000" cy="1311275"/>
          </a:xfrm>
          <a:prstGeom prst="rect">
            <a:avLst/>
          </a:prstGeom>
          <a:noFill/>
          <a:ln w="12700">
            <a:noFill/>
            <a:miter lim="800000"/>
            <a:headEnd/>
            <a:tailEnd/>
          </a:ln>
          <a:effectLst/>
        </p:spPr>
        <p:txBody>
          <a:bodyPr>
            <a:spAutoFit/>
          </a:bodyPr>
          <a:lstStyle/>
          <a:p>
            <a:pPr eaLnBrk="0" hangingPunct="0"/>
            <a:r>
              <a:rPr lang="en-US" sz="4000"/>
              <a:t>FY2009 Divisional Budgets – Core Sources of Funds</a:t>
            </a:r>
          </a:p>
        </p:txBody>
      </p:sp>
      <p:sp>
        <p:nvSpPr>
          <p:cNvPr id="79889" name="Rectangle 17"/>
          <p:cNvSpPr>
            <a:spLocks noChangeArrowheads="1"/>
          </p:cNvSpPr>
          <p:nvPr/>
        </p:nvSpPr>
        <p:spPr bwMode="auto">
          <a:xfrm>
            <a:off x="7010400" y="1981200"/>
            <a:ext cx="1357313" cy="287338"/>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Transfers  22%</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2">
            <a:hlinkClick r:id="" action="ppaction://ole?verb=0"/>
          </p:cNvPr>
          <p:cNvGraphicFramePr>
            <a:graphicFrameLocks/>
          </p:cNvGraphicFramePr>
          <p:nvPr/>
        </p:nvGraphicFramePr>
        <p:xfrm>
          <a:off x="609600" y="457200"/>
          <a:ext cx="8039100" cy="6210300"/>
        </p:xfrm>
        <a:graphic>
          <a:graphicData uri="http://schemas.openxmlformats.org/presentationml/2006/ole">
            <p:oleObj spid="_x0000_s80898" name="Chart" r:id="rId3" imgW="8039134" imgH="6210334" progId="MSGraph.Chart.8">
              <p:embed followColorScheme="full"/>
            </p:oleObj>
          </a:graphicData>
        </a:graphic>
      </p:graphicFrame>
      <p:sp>
        <p:nvSpPr>
          <p:cNvPr id="80899" name="Rectangle 3"/>
          <p:cNvSpPr>
            <a:spLocks noChangeArrowheads="1"/>
          </p:cNvSpPr>
          <p:nvPr/>
        </p:nvSpPr>
        <p:spPr bwMode="auto">
          <a:xfrm>
            <a:off x="1524000" y="5943600"/>
            <a:ext cx="2667000" cy="244475"/>
          </a:xfrm>
          <a:prstGeom prst="rect">
            <a:avLst/>
          </a:prstGeom>
          <a:noFill/>
          <a:ln w="12700">
            <a:noFill/>
            <a:miter lim="800000"/>
            <a:headEnd/>
            <a:tailEnd/>
          </a:ln>
          <a:effectLst/>
        </p:spPr>
        <p:txBody>
          <a:bodyPr lIns="0" tIns="0" rIns="0" bIns="0">
            <a:spAutoFit/>
          </a:bodyPr>
          <a:lstStyle/>
          <a:p>
            <a:pPr algn="ctr" eaLnBrk="0" hangingPunct="0"/>
            <a:r>
              <a:rPr lang="en-US" sz="1600" b="1"/>
              <a:t>Eastman School of Music</a:t>
            </a:r>
          </a:p>
        </p:txBody>
      </p:sp>
      <p:sp>
        <p:nvSpPr>
          <p:cNvPr id="80900" name="Rectangle 4"/>
          <p:cNvSpPr>
            <a:spLocks noChangeArrowheads="1"/>
          </p:cNvSpPr>
          <p:nvPr/>
        </p:nvSpPr>
        <p:spPr bwMode="auto">
          <a:xfrm>
            <a:off x="5257800" y="5943600"/>
            <a:ext cx="1751013" cy="488950"/>
          </a:xfrm>
          <a:prstGeom prst="rect">
            <a:avLst/>
          </a:prstGeom>
          <a:noFill/>
          <a:ln w="12700">
            <a:noFill/>
            <a:miter lim="800000"/>
            <a:headEnd/>
            <a:tailEnd/>
          </a:ln>
          <a:effectLst/>
        </p:spPr>
        <p:txBody>
          <a:bodyPr wrap="none" lIns="0" tIns="0" rIns="0" bIns="0">
            <a:spAutoFit/>
          </a:bodyPr>
          <a:lstStyle/>
          <a:p>
            <a:pPr algn="ctr" eaLnBrk="0" hangingPunct="0"/>
            <a:r>
              <a:rPr lang="en-US" sz="1600" b="1"/>
              <a:t>School of Nursing</a:t>
            </a:r>
          </a:p>
          <a:p>
            <a:pPr algn="ctr" eaLnBrk="0" hangingPunct="0"/>
            <a:endParaRPr lang="en-US" sz="1600" b="1"/>
          </a:p>
        </p:txBody>
      </p:sp>
      <p:sp>
        <p:nvSpPr>
          <p:cNvPr id="80901" name="Rectangle 5"/>
          <p:cNvSpPr>
            <a:spLocks noChangeArrowheads="1"/>
          </p:cNvSpPr>
          <p:nvPr/>
        </p:nvSpPr>
        <p:spPr bwMode="auto">
          <a:xfrm>
            <a:off x="7010400" y="1752600"/>
            <a:ext cx="1616075" cy="485775"/>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Gifts, Transfers &amp; </a:t>
            </a:r>
          </a:p>
          <a:p>
            <a:pPr eaLnBrk="0" hangingPunct="0"/>
            <a:r>
              <a:rPr lang="en-US" sz="1300" b="1"/>
              <a:t> All Other  10%</a:t>
            </a:r>
          </a:p>
        </p:txBody>
      </p:sp>
      <p:sp>
        <p:nvSpPr>
          <p:cNvPr id="80902" name="Rectangle 6"/>
          <p:cNvSpPr>
            <a:spLocks noChangeArrowheads="1"/>
          </p:cNvSpPr>
          <p:nvPr/>
        </p:nvSpPr>
        <p:spPr bwMode="auto">
          <a:xfrm>
            <a:off x="6858000" y="2286000"/>
            <a:ext cx="2286000" cy="287338"/>
          </a:xfrm>
          <a:prstGeom prst="rect">
            <a:avLst/>
          </a:prstGeom>
          <a:noFill/>
          <a:ln w="12700">
            <a:noFill/>
            <a:miter lim="800000"/>
            <a:headEnd/>
            <a:tailEnd/>
          </a:ln>
          <a:effectLst/>
        </p:spPr>
        <p:txBody>
          <a:bodyPr lIns="90488" tIns="44450" rIns="90488" bIns="44450">
            <a:spAutoFit/>
          </a:bodyPr>
          <a:lstStyle/>
          <a:p>
            <a:pPr eaLnBrk="0" hangingPunct="0"/>
            <a:r>
              <a:rPr lang="en-US" sz="1300" b="1"/>
              <a:t>Indirect Cost Recovery 8%</a:t>
            </a:r>
          </a:p>
        </p:txBody>
      </p:sp>
      <p:sp>
        <p:nvSpPr>
          <p:cNvPr id="80903" name="Rectangle 7"/>
          <p:cNvSpPr>
            <a:spLocks noChangeArrowheads="1"/>
          </p:cNvSpPr>
          <p:nvPr/>
        </p:nvSpPr>
        <p:spPr bwMode="auto">
          <a:xfrm>
            <a:off x="7086600" y="2590800"/>
            <a:ext cx="1449388" cy="287338"/>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Endowment  7%</a:t>
            </a:r>
          </a:p>
        </p:txBody>
      </p:sp>
      <p:sp>
        <p:nvSpPr>
          <p:cNvPr id="80904" name="Rectangle 8"/>
          <p:cNvSpPr>
            <a:spLocks noChangeArrowheads="1"/>
          </p:cNvSpPr>
          <p:nvPr/>
        </p:nvSpPr>
        <p:spPr bwMode="auto">
          <a:xfrm>
            <a:off x="6934200" y="4114800"/>
            <a:ext cx="1636713" cy="4857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300" b="1"/>
              <a:t>Net Tuition &amp; Fees</a:t>
            </a:r>
          </a:p>
          <a:p>
            <a:pPr algn="ctr" eaLnBrk="0" hangingPunct="0"/>
            <a:r>
              <a:rPr lang="en-US" sz="1300" b="1"/>
              <a:t>75%</a:t>
            </a:r>
          </a:p>
        </p:txBody>
      </p:sp>
      <p:sp>
        <p:nvSpPr>
          <p:cNvPr id="80905" name="Rectangle 9"/>
          <p:cNvSpPr>
            <a:spLocks noChangeArrowheads="1"/>
          </p:cNvSpPr>
          <p:nvPr/>
        </p:nvSpPr>
        <p:spPr bwMode="auto">
          <a:xfrm>
            <a:off x="304800" y="1752600"/>
            <a:ext cx="1752600" cy="396875"/>
          </a:xfrm>
          <a:prstGeom prst="rect">
            <a:avLst/>
          </a:prstGeom>
          <a:noFill/>
          <a:ln w="12700">
            <a:noFill/>
            <a:miter lim="800000"/>
            <a:headEnd/>
            <a:tailEnd/>
          </a:ln>
          <a:effectLst/>
        </p:spPr>
        <p:txBody>
          <a:bodyPr lIns="0" tIns="0" rIns="0" bIns="0">
            <a:spAutoFit/>
          </a:bodyPr>
          <a:lstStyle/>
          <a:p>
            <a:pPr algn="ctr" eaLnBrk="0" hangingPunct="0"/>
            <a:r>
              <a:rPr lang="en-US" sz="1300" b="1"/>
              <a:t>Gifts &amp; All </a:t>
            </a:r>
          </a:p>
          <a:p>
            <a:pPr algn="ctr" eaLnBrk="0" hangingPunct="0"/>
            <a:r>
              <a:rPr lang="en-US" sz="1300" b="1"/>
              <a:t>Others 5%</a:t>
            </a:r>
          </a:p>
        </p:txBody>
      </p:sp>
      <p:sp>
        <p:nvSpPr>
          <p:cNvPr id="80906" name="Rectangle 10"/>
          <p:cNvSpPr>
            <a:spLocks noChangeArrowheads="1"/>
          </p:cNvSpPr>
          <p:nvPr/>
        </p:nvSpPr>
        <p:spPr bwMode="auto">
          <a:xfrm>
            <a:off x="533400" y="2971800"/>
            <a:ext cx="1360488" cy="198438"/>
          </a:xfrm>
          <a:prstGeom prst="rect">
            <a:avLst/>
          </a:prstGeom>
          <a:noFill/>
          <a:ln w="12700">
            <a:noFill/>
            <a:miter lim="800000"/>
            <a:headEnd/>
            <a:tailEnd/>
          </a:ln>
          <a:effectLst/>
        </p:spPr>
        <p:txBody>
          <a:bodyPr wrap="none" lIns="0" tIns="0" rIns="0" bIns="0">
            <a:spAutoFit/>
          </a:bodyPr>
          <a:lstStyle/>
          <a:p>
            <a:pPr eaLnBrk="0" hangingPunct="0"/>
            <a:r>
              <a:rPr lang="en-US" sz="1300" b="1"/>
              <a:t>Endowment  54%</a:t>
            </a:r>
          </a:p>
        </p:txBody>
      </p:sp>
      <p:sp>
        <p:nvSpPr>
          <p:cNvPr id="80907" name="Rectangle 11"/>
          <p:cNvSpPr>
            <a:spLocks noChangeArrowheads="1"/>
          </p:cNvSpPr>
          <p:nvPr/>
        </p:nvSpPr>
        <p:spPr bwMode="auto">
          <a:xfrm>
            <a:off x="381000" y="4724400"/>
            <a:ext cx="1455738" cy="396875"/>
          </a:xfrm>
          <a:prstGeom prst="rect">
            <a:avLst/>
          </a:prstGeom>
          <a:noFill/>
          <a:ln w="12700">
            <a:noFill/>
            <a:miter lim="800000"/>
            <a:headEnd/>
            <a:tailEnd/>
          </a:ln>
          <a:effectLst/>
        </p:spPr>
        <p:txBody>
          <a:bodyPr lIns="0" tIns="0" rIns="0" bIns="0">
            <a:spAutoFit/>
          </a:bodyPr>
          <a:lstStyle/>
          <a:p>
            <a:pPr algn="ctr" eaLnBrk="0" hangingPunct="0"/>
            <a:r>
              <a:rPr lang="en-US" sz="1300" b="1"/>
              <a:t>Net Tuition &amp; Fees</a:t>
            </a:r>
          </a:p>
          <a:p>
            <a:pPr algn="ctr" eaLnBrk="0" hangingPunct="0"/>
            <a:r>
              <a:rPr lang="en-US" sz="1300" b="1"/>
              <a:t>41%</a:t>
            </a:r>
          </a:p>
        </p:txBody>
      </p:sp>
      <p:sp>
        <p:nvSpPr>
          <p:cNvPr id="80909" name="Text Box 13"/>
          <p:cNvSpPr txBox="1">
            <a:spLocks noChangeArrowheads="1"/>
          </p:cNvSpPr>
          <p:nvPr/>
        </p:nvSpPr>
        <p:spPr bwMode="auto">
          <a:xfrm>
            <a:off x="457200" y="228600"/>
            <a:ext cx="6858000" cy="1311275"/>
          </a:xfrm>
          <a:prstGeom prst="rect">
            <a:avLst/>
          </a:prstGeom>
          <a:noFill/>
          <a:ln w="12700">
            <a:noFill/>
            <a:miter lim="800000"/>
            <a:headEnd/>
            <a:tailEnd/>
          </a:ln>
          <a:effectLst/>
        </p:spPr>
        <p:txBody>
          <a:bodyPr>
            <a:spAutoFit/>
          </a:bodyPr>
          <a:lstStyle/>
          <a:p>
            <a:pPr eaLnBrk="0" hangingPunct="0"/>
            <a:r>
              <a:rPr lang="en-US" sz="4000"/>
              <a:t>FY2009 Divisional Budgets – Core Sources of Funds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22" name="Object 2">
            <a:hlinkClick r:id="" action="ppaction://ole?verb=0"/>
          </p:cNvPr>
          <p:cNvGraphicFramePr>
            <a:graphicFrameLocks/>
          </p:cNvGraphicFramePr>
          <p:nvPr/>
        </p:nvGraphicFramePr>
        <p:xfrm>
          <a:off x="762000" y="514350"/>
          <a:ext cx="8039100" cy="6343650"/>
        </p:xfrm>
        <a:graphic>
          <a:graphicData uri="http://schemas.openxmlformats.org/presentationml/2006/ole">
            <p:oleObj spid="_x0000_s81922" name="Chart" r:id="rId3" imgW="8039134" imgH="6343633" progId="MSGraph.Chart.8">
              <p:embed followColorScheme="full"/>
            </p:oleObj>
          </a:graphicData>
        </a:graphic>
      </p:graphicFrame>
      <p:sp>
        <p:nvSpPr>
          <p:cNvPr id="81923" name="Rectangle 3"/>
          <p:cNvSpPr>
            <a:spLocks noChangeArrowheads="1"/>
          </p:cNvSpPr>
          <p:nvPr/>
        </p:nvSpPr>
        <p:spPr bwMode="auto">
          <a:xfrm>
            <a:off x="2286000" y="6096000"/>
            <a:ext cx="1354138" cy="244475"/>
          </a:xfrm>
          <a:prstGeom prst="rect">
            <a:avLst/>
          </a:prstGeom>
          <a:noFill/>
          <a:ln w="12700">
            <a:noFill/>
            <a:miter lim="800000"/>
            <a:headEnd/>
            <a:tailEnd/>
          </a:ln>
          <a:effectLst/>
        </p:spPr>
        <p:txBody>
          <a:bodyPr wrap="none" lIns="0" tIns="0" rIns="0" bIns="0">
            <a:spAutoFit/>
          </a:bodyPr>
          <a:lstStyle/>
          <a:p>
            <a:pPr algn="ctr" eaLnBrk="0" hangingPunct="0"/>
            <a:r>
              <a:rPr lang="en-US" sz="1600" b="1"/>
              <a:t>Simon School</a:t>
            </a:r>
          </a:p>
        </p:txBody>
      </p:sp>
      <p:sp>
        <p:nvSpPr>
          <p:cNvPr id="81924" name="Rectangle 4"/>
          <p:cNvSpPr>
            <a:spLocks noChangeArrowheads="1"/>
          </p:cNvSpPr>
          <p:nvPr/>
        </p:nvSpPr>
        <p:spPr bwMode="auto">
          <a:xfrm>
            <a:off x="5562600" y="6096000"/>
            <a:ext cx="1433513" cy="244475"/>
          </a:xfrm>
          <a:prstGeom prst="rect">
            <a:avLst/>
          </a:prstGeom>
          <a:noFill/>
          <a:ln w="12700">
            <a:noFill/>
            <a:miter lim="800000"/>
            <a:headEnd/>
            <a:tailEnd/>
          </a:ln>
          <a:effectLst/>
        </p:spPr>
        <p:txBody>
          <a:bodyPr wrap="none" lIns="0" tIns="0" rIns="0" bIns="0">
            <a:spAutoFit/>
          </a:bodyPr>
          <a:lstStyle/>
          <a:p>
            <a:pPr algn="ctr" eaLnBrk="0" hangingPunct="0"/>
            <a:r>
              <a:rPr lang="en-US" sz="1600" b="1"/>
              <a:t>Warner School</a:t>
            </a:r>
          </a:p>
        </p:txBody>
      </p:sp>
      <p:sp>
        <p:nvSpPr>
          <p:cNvPr id="81926" name="Rectangle 6"/>
          <p:cNvSpPr>
            <a:spLocks noChangeArrowheads="1"/>
          </p:cNvSpPr>
          <p:nvPr/>
        </p:nvSpPr>
        <p:spPr bwMode="auto">
          <a:xfrm>
            <a:off x="7162800" y="1981200"/>
            <a:ext cx="1541463" cy="287338"/>
          </a:xfrm>
          <a:prstGeom prst="rect">
            <a:avLst/>
          </a:prstGeom>
          <a:noFill/>
          <a:ln w="12700">
            <a:noFill/>
            <a:miter lim="800000"/>
            <a:headEnd/>
            <a:tailEnd/>
          </a:ln>
          <a:effectLst/>
        </p:spPr>
        <p:txBody>
          <a:bodyPr wrap="none" lIns="90488" tIns="44450" rIns="90488" bIns="44450">
            <a:spAutoFit/>
          </a:bodyPr>
          <a:lstStyle/>
          <a:p>
            <a:pPr eaLnBrk="0" hangingPunct="0"/>
            <a:r>
              <a:rPr lang="en-US" sz="1300" b="1"/>
              <a:t>Endowment  15%</a:t>
            </a:r>
          </a:p>
        </p:txBody>
      </p:sp>
      <p:sp>
        <p:nvSpPr>
          <p:cNvPr id="81927" name="Rectangle 7"/>
          <p:cNvSpPr>
            <a:spLocks noChangeArrowheads="1"/>
          </p:cNvSpPr>
          <p:nvPr/>
        </p:nvSpPr>
        <p:spPr bwMode="auto">
          <a:xfrm>
            <a:off x="7162800" y="3962400"/>
            <a:ext cx="1636713" cy="48577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300" b="1"/>
              <a:t>Net Tuition &amp; Fees</a:t>
            </a:r>
          </a:p>
          <a:p>
            <a:pPr algn="ctr" eaLnBrk="0" hangingPunct="0"/>
            <a:r>
              <a:rPr lang="en-US" sz="1300" b="1"/>
              <a:t>85%</a:t>
            </a:r>
          </a:p>
        </p:txBody>
      </p:sp>
      <p:sp>
        <p:nvSpPr>
          <p:cNvPr id="81928" name="Rectangle 8"/>
          <p:cNvSpPr>
            <a:spLocks noChangeArrowheads="1"/>
          </p:cNvSpPr>
          <p:nvPr/>
        </p:nvSpPr>
        <p:spPr bwMode="auto">
          <a:xfrm>
            <a:off x="381000" y="1752600"/>
            <a:ext cx="1752600" cy="396875"/>
          </a:xfrm>
          <a:prstGeom prst="rect">
            <a:avLst/>
          </a:prstGeom>
          <a:noFill/>
          <a:ln w="12700">
            <a:noFill/>
            <a:miter lim="800000"/>
            <a:headEnd/>
            <a:tailEnd/>
          </a:ln>
          <a:effectLst/>
        </p:spPr>
        <p:txBody>
          <a:bodyPr lIns="0" tIns="0" rIns="0" bIns="0">
            <a:spAutoFit/>
          </a:bodyPr>
          <a:lstStyle/>
          <a:p>
            <a:pPr algn="ctr" eaLnBrk="0" hangingPunct="0"/>
            <a:r>
              <a:rPr lang="en-US" sz="1300" b="1"/>
              <a:t>Gifts/Transfers </a:t>
            </a:r>
          </a:p>
          <a:p>
            <a:pPr algn="ctr" eaLnBrk="0" hangingPunct="0"/>
            <a:r>
              <a:rPr lang="en-US" sz="1300" b="1"/>
              <a:t>&amp; All Other 7%</a:t>
            </a:r>
          </a:p>
        </p:txBody>
      </p:sp>
      <p:sp>
        <p:nvSpPr>
          <p:cNvPr id="81929" name="Rectangle 9"/>
          <p:cNvSpPr>
            <a:spLocks noChangeArrowheads="1"/>
          </p:cNvSpPr>
          <p:nvPr/>
        </p:nvSpPr>
        <p:spPr bwMode="auto">
          <a:xfrm>
            <a:off x="609600" y="2438400"/>
            <a:ext cx="1360488" cy="198438"/>
          </a:xfrm>
          <a:prstGeom prst="rect">
            <a:avLst/>
          </a:prstGeom>
          <a:noFill/>
          <a:ln w="12700">
            <a:noFill/>
            <a:miter lim="800000"/>
            <a:headEnd/>
            <a:tailEnd/>
          </a:ln>
          <a:effectLst/>
        </p:spPr>
        <p:txBody>
          <a:bodyPr wrap="none" lIns="0" tIns="0" rIns="0" bIns="0">
            <a:spAutoFit/>
          </a:bodyPr>
          <a:lstStyle/>
          <a:p>
            <a:pPr eaLnBrk="0" hangingPunct="0"/>
            <a:r>
              <a:rPr lang="en-US" sz="1300" b="1"/>
              <a:t>Endowment  20%</a:t>
            </a:r>
          </a:p>
        </p:txBody>
      </p:sp>
      <p:sp>
        <p:nvSpPr>
          <p:cNvPr id="81930" name="Rectangle 10"/>
          <p:cNvSpPr>
            <a:spLocks noChangeArrowheads="1"/>
          </p:cNvSpPr>
          <p:nvPr/>
        </p:nvSpPr>
        <p:spPr bwMode="auto">
          <a:xfrm>
            <a:off x="533400" y="3962400"/>
            <a:ext cx="1455738" cy="396875"/>
          </a:xfrm>
          <a:prstGeom prst="rect">
            <a:avLst/>
          </a:prstGeom>
          <a:noFill/>
          <a:ln w="12700">
            <a:noFill/>
            <a:miter lim="800000"/>
            <a:headEnd/>
            <a:tailEnd/>
          </a:ln>
          <a:effectLst/>
        </p:spPr>
        <p:txBody>
          <a:bodyPr wrap="none" lIns="0" tIns="0" rIns="0" bIns="0">
            <a:spAutoFit/>
          </a:bodyPr>
          <a:lstStyle/>
          <a:p>
            <a:pPr algn="ctr" eaLnBrk="0" hangingPunct="0"/>
            <a:r>
              <a:rPr lang="en-US" sz="1300" b="1"/>
              <a:t>Net Tuition &amp; Fees</a:t>
            </a:r>
          </a:p>
          <a:p>
            <a:pPr algn="ctr" eaLnBrk="0" hangingPunct="0"/>
            <a:r>
              <a:rPr lang="en-US" sz="1300" b="1"/>
              <a:t>73%</a:t>
            </a:r>
          </a:p>
        </p:txBody>
      </p:sp>
      <p:sp>
        <p:nvSpPr>
          <p:cNvPr id="81933" name="Text Box 13"/>
          <p:cNvSpPr txBox="1">
            <a:spLocks noChangeArrowheads="1"/>
          </p:cNvSpPr>
          <p:nvPr/>
        </p:nvSpPr>
        <p:spPr bwMode="auto">
          <a:xfrm>
            <a:off x="457200" y="228600"/>
            <a:ext cx="6858000" cy="1311275"/>
          </a:xfrm>
          <a:prstGeom prst="rect">
            <a:avLst/>
          </a:prstGeom>
          <a:noFill/>
          <a:ln w="12700">
            <a:noFill/>
            <a:miter lim="800000"/>
            <a:headEnd/>
            <a:tailEnd/>
          </a:ln>
          <a:effectLst/>
        </p:spPr>
        <p:txBody>
          <a:bodyPr>
            <a:spAutoFit/>
          </a:bodyPr>
          <a:lstStyle/>
          <a:p>
            <a:pPr eaLnBrk="0" hangingPunct="0"/>
            <a:r>
              <a:rPr lang="en-US" sz="4000"/>
              <a:t>FY2009 Divisional Budgets – Core Sources of Funds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b="0"/>
              <a:t>Financial Informational Resources</a:t>
            </a:r>
          </a:p>
        </p:txBody>
      </p:sp>
      <p:sp>
        <p:nvSpPr>
          <p:cNvPr id="122883" name="Rectangle 3"/>
          <p:cNvSpPr>
            <a:spLocks noGrp="1" noChangeArrowheads="1"/>
          </p:cNvSpPr>
          <p:nvPr>
            <p:ph type="body" idx="1"/>
          </p:nvPr>
        </p:nvSpPr>
        <p:spPr>
          <a:xfrm>
            <a:off x="457200" y="1905000"/>
            <a:ext cx="8229600" cy="4411663"/>
          </a:xfrm>
        </p:spPr>
        <p:txBody>
          <a:bodyPr/>
          <a:lstStyle/>
          <a:p>
            <a:pPr>
              <a:buClr>
                <a:schemeClr val="tx1"/>
              </a:buClr>
              <a:buSzPct val="50000"/>
            </a:pPr>
            <a:r>
              <a:rPr lang="en-US"/>
              <a:t>Audited Consolidated Financial Statements</a:t>
            </a:r>
          </a:p>
          <a:p>
            <a:pPr>
              <a:buClr>
                <a:schemeClr val="tx1"/>
              </a:buClr>
              <a:buSzPct val="50000"/>
            </a:pPr>
            <a:r>
              <a:rPr lang="en-US"/>
              <a:t>Operating Budget document </a:t>
            </a:r>
            <a:r>
              <a:rPr lang="en-US" sz="2600"/>
              <a:t>(see page 3 for budget entity chart)</a:t>
            </a:r>
          </a:p>
          <a:p>
            <a:pPr>
              <a:buClr>
                <a:schemeClr val="tx1"/>
              </a:buClr>
              <a:buSzPct val="50000"/>
            </a:pPr>
            <a:r>
              <a:rPr lang="en-US"/>
              <a:t>Capital Budget document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z="4000" b="0"/>
              <a:t>The Stewardship Role</a:t>
            </a:r>
          </a:p>
        </p:txBody>
      </p:sp>
      <p:sp>
        <p:nvSpPr>
          <p:cNvPr id="121859" name="Rectangle 3"/>
          <p:cNvSpPr>
            <a:spLocks noGrp="1" noChangeArrowheads="1"/>
          </p:cNvSpPr>
          <p:nvPr>
            <p:ph type="body" idx="1"/>
          </p:nvPr>
        </p:nvSpPr>
        <p:spPr>
          <a:xfrm>
            <a:off x="609600" y="1752600"/>
            <a:ext cx="8153400" cy="4114800"/>
          </a:xfrm>
        </p:spPr>
        <p:txBody>
          <a:bodyPr/>
          <a:lstStyle/>
          <a:p>
            <a:pPr>
              <a:buClr>
                <a:schemeClr val="tx1"/>
              </a:buClr>
            </a:pPr>
            <a:endParaRPr lang="en-US" b="1" baseline="30000"/>
          </a:p>
          <a:p>
            <a:pPr>
              <a:buClr>
                <a:schemeClr val="tx1"/>
              </a:buClr>
              <a:buSzPct val="50000"/>
              <a:buFont typeface="Wingdings" pitchFamily="2" charset="2"/>
              <a:buNone/>
            </a:pPr>
            <a:r>
              <a:rPr lang="en-US"/>
              <a:t>“In the context of this dynamic and challenging environment, a governing board’s responsibility is to chart an institution’s course and ensure it [the institution] has the resources it needs to fulfill its mission.  ...the board must sustain the institution over the long term…”</a:t>
            </a:r>
          </a:p>
        </p:txBody>
      </p:sp>
      <p:sp>
        <p:nvSpPr>
          <p:cNvPr id="121860" name="Text Box 4"/>
          <p:cNvSpPr txBox="1">
            <a:spLocks noChangeArrowheads="1"/>
          </p:cNvSpPr>
          <p:nvPr/>
        </p:nvSpPr>
        <p:spPr bwMode="auto">
          <a:xfrm>
            <a:off x="685800" y="5638800"/>
            <a:ext cx="7493000" cy="974725"/>
          </a:xfrm>
          <a:prstGeom prst="rect">
            <a:avLst/>
          </a:prstGeom>
          <a:noFill/>
          <a:ln w="12700" cap="sq">
            <a:noFill/>
            <a:miter lim="800000"/>
            <a:headEnd type="none" w="sm" len="sm"/>
            <a:tailEnd type="none" w="sm" len="sm"/>
          </a:ln>
          <a:effectLst/>
        </p:spPr>
        <p:txBody>
          <a:bodyPr>
            <a:spAutoFit/>
          </a:bodyPr>
          <a:lstStyle/>
          <a:p>
            <a:pPr eaLnBrk="0" hangingPunct="0"/>
            <a:r>
              <a:rPr lang="en-US" sz="1900">
                <a:latin typeface="Times New Roman" pitchFamily="18" charset="0"/>
              </a:rPr>
              <a:t>Source: Association of Governing Boards of Universities and Colleges – </a:t>
            </a:r>
          </a:p>
          <a:p>
            <a:pPr eaLnBrk="0" hangingPunct="0"/>
            <a:r>
              <a:rPr lang="en-US" sz="1900">
                <a:latin typeface="Times New Roman" pitchFamily="18" charset="0"/>
              </a:rPr>
              <a:t>Financial Matters</a:t>
            </a:r>
            <a:endParaRPr lang="en-US" sz="2400">
              <a:latin typeface="Times New Roman" pitchFamily="18" charset="0"/>
            </a:endParaRPr>
          </a:p>
          <a:p>
            <a:pPr eaLnBrk="0" hangingPunct="0"/>
            <a:r>
              <a:rPr lang="en-US" sz="2000">
                <a:latin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28600" y="304800"/>
            <a:ext cx="8153400" cy="1104900"/>
          </a:xfrm>
        </p:spPr>
        <p:txBody>
          <a:bodyPr/>
          <a:lstStyle/>
          <a:p>
            <a:r>
              <a:rPr lang="en-US" b="0"/>
              <a:t>University Financial Administration</a:t>
            </a:r>
            <a:endParaRPr lang="en-US"/>
          </a:p>
        </p:txBody>
      </p:sp>
      <p:sp>
        <p:nvSpPr>
          <p:cNvPr id="83971" name="Rectangle 3"/>
          <p:cNvSpPr>
            <a:spLocks noGrp="1" noChangeArrowheads="1"/>
          </p:cNvSpPr>
          <p:nvPr>
            <p:ph type="body" idx="1"/>
          </p:nvPr>
        </p:nvSpPr>
        <p:spPr>
          <a:xfrm>
            <a:off x="838200" y="1752600"/>
            <a:ext cx="7924800" cy="4572000"/>
          </a:xfrm>
        </p:spPr>
        <p:txBody>
          <a:bodyPr/>
          <a:lstStyle/>
          <a:p>
            <a:pPr>
              <a:lnSpc>
                <a:spcPct val="90000"/>
              </a:lnSpc>
              <a:spcBef>
                <a:spcPct val="0"/>
              </a:spcBef>
              <a:buClr>
                <a:schemeClr val="tx1"/>
              </a:buClr>
              <a:buSzPct val="50000"/>
              <a:buFont typeface="Symbol" pitchFamily="18" charset="2"/>
              <a:buNone/>
            </a:pPr>
            <a:r>
              <a:rPr lang="en-US"/>
              <a:t>Ronald J. Paprocki</a:t>
            </a:r>
            <a:endParaRPr lang="en-US" sz="2200"/>
          </a:p>
          <a:p>
            <a:pPr>
              <a:lnSpc>
                <a:spcPct val="90000"/>
              </a:lnSpc>
              <a:spcBef>
                <a:spcPct val="0"/>
              </a:spcBef>
              <a:buClr>
                <a:schemeClr val="tx1"/>
              </a:buClr>
              <a:buSzPct val="50000"/>
              <a:buFont typeface="Symbol" pitchFamily="18" charset="2"/>
              <a:buNone/>
            </a:pPr>
            <a:r>
              <a:rPr lang="en-US" sz="2200" i="1"/>
              <a:t>Senior Vice President for Administration &amp; Finance &amp; </a:t>
            </a:r>
          </a:p>
          <a:p>
            <a:pPr>
              <a:lnSpc>
                <a:spcPct val="90000"/>
              </a:lnSpc>
              <a:spcBef>
                <a:spcPct val="0"/>
              </a:spcBef>
              <a:buClr>
                <a:schemeClr val="tx1"/>
              </a:buClr>
              <a:buSzPct val="50000"/>
              <a:buFont typeface="Symbol" pitchFamily="18" charset="2"/>
              <a:buNone/>
            </a:pPr>
            <a:r>
              <a:rPr lang="en-US" sz="2200" i="1"/>
              <a:t>   Chief Financial Officer</a:t>
            </a:r>
          </a:p>
          <a:p>
            <a:pPr>
              <a:lnSpc>
                <a:spcPct val="90000"/>
              </a:lnSpc>
              <a:spcBef>
                <a:spcPct val="0"/>
              </a:spcBef>
              <a:buClr>
                <a:schemeClr val="tx1"/>
              </a:buClr>
              <a:buSzPct val="50000"/>
              <a:buFont typeface="Symbol" pitchFamily="18" charset="2"/>
              <a:buNone/>
            </a:pPr>
            <a:r>
              <a:rPr lang="en-US"/>
              <a:t>Salim M. Alani</a:t>
            </a:r>
          </a:p>
          <a:p>
            <a:pPr>
              <a:lnSpc>
                <a:spcPct val="90000"/>
              </a:lnSpc>
              <a:spcBef>
                <a:spcPct val="0"/>
              </a:spcBef>
              <a:buClr>
                <a:schemeClr val="tx1"/>
              </a:buClr>
              <a:buSzPct val="50000"/>
              <a:buFont typeface="Symbol" pitchFamily="18" charset="2"/>
              <a:buNone/>
            </a:pPr>
            <a:r>
              <a:rPr lang="en-US" sz="2200" i="1"/>
              <a:t>Director, Office of University Audit</a:t>
            </a:r>
          </a:p>
          <a:p>
            <a:pPr>
              <a:lnSpc>
                <a:spcPct val="90000"/>
              </a:lnSpc>
              <a:spcBef>
                <a:spcPct val="0"/>
              </a:spcBef>
              <a:buClr>
                <a:schemeClr val="tx1"/>
              </a:buClr>
              <a:buSzPct val="50000"/>
              <a:buFont typeface="Symbol" pitchFamily="18" charset="2"/>
              <a:buNone/>
            </a:pPr>
            <a:r>
              <a:rPr lang="en-US"/>
              <a:t>Holly G. Crawford</a:t>
            </a:r>
          </a:p>
          <a:p>
            <a:pPr>
              <a:lnSpc>
                <a:spcPct val="90000"/>
              </a:lnSpc>
              <a:spcBef>
                <a:spcPct val="0"/>
              </a:spcBef>
              <a:buClr>
                <a:schemeClr val="tx1"/>
              </a:buClr>
              <a:buSzPct val="50000"/>
              <a:buFont typeface="Symbol" pitchFamily="18" charset="2"/>
              <a:buNone/>
            </a:pPr>
            <a:r>
              <a:rPr lang="en-US" sz="2200" i="1"/>
              <a:t>Associate Vice President for Budgets &amp; Planning &amp; Deputy to the Sr. V.P. for Administration &amp; Finance &amp; CFO</a:t>
            </a:r>
          </a:p>
          <a:p>
            <a:pPr>
              <a:lnSpc>
                <a:spcPct val="90000"/>
              </a:lnSpc>
              <a:spcBef>
                <a:spcPct val="0"/>
              </a:spcBef>
              <a:buClr>
                <a:schemeClr val="tx1"/>
              </a:buClr>
              <a:buSzPct val="50000"/>
              <a:buFont typeface="Symbol" pitchFamily="18" charset="2"/>
              <a:buNone/>
            </a:pPr>
            <a:r>
              <a:rPr lang="en-US"/>
              <a:t>Kathy A. King-Griswold</a:t>
            </a:r>
          </a:p>
          <a:p>
            <a:pPr>
              <a:lnSpc>
                <a:spcPct val="90000"/>
              </a:lnSpc>
              <a:spcBef>
                <a:spcPct val="0"/>
              </a:spcBef>
              <a:buClr>
                <a:schemeClr val="tx1"/>
              </a:buClr>
              <a:buSzPct val="50000"/>
              <a:buFont typeface="Symbol" pitchFamily="18" charset="2"/>
              <a:buNone/>
            </a:pPr>
            <a:r>
              <a:rPr lang="en-US" sz="2200" i="1"/>
              <a:t>Treasury Manager</a:t>
            </a:r>
          </a:p>
          <a:p>
            <a:pPr>
              <a:lnSpc>
                <a:spcPct val="90000"/>
              </a:lnSpc>
              <a:spcBef>
                <a:spcPct val="0"/>
              </a:spcBef>
              <a:buClr>
                <a:schemeClr val="tx1"/>
              </a:buClr>
              <a:buSzPct val="50000"/>
              <a:buFont typeface="Symbol" pitchFamily="18" charset="2"/>
              <a:buNone/>
            </a:pPr>
            <a:r>
              <a:rPr lang="en-US"/>
              <a:t>Douglas W. Wylie</a:t>
            </a:r>
          </a:p>
          <a:p>
            <a:pPr>
              <a:lnSpc>
                <a:spcPct val="90000"/>
              </a:lnSpc>
              <a:spcBef>
                <a:spcPct val="0"/>
              </a:spcBef>
              <a:buClr>
                <a:schemeClr val="tx1"/>
              </a:buClr>
              <a:buSzPct val="50000"/>
              <a:buFont typeface="Symbol" pitchFamily="18" charset="2"/>
              <a:buNone/>
            </a:pPr>
            <a:r>
              <a:rPr lang="en-US" sz="2200" i="1"/>
              <a:t>University Controller</a:t>
            </a:r>
          </a:p>
          <a:p>
            <a:pPr>
              <a:lnSpc>
                <a:spcPct val="90000"/>
              </a:lnSpc>
              <a:buClr>
                <a:schemeClr val="tx1"/>
              </a:buClr>
              <a:buSzPct val="50000"/>
              <a:buFont typeface="Symbol" pitchFamily="18" charset="2"/>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228600"/>
            <a:ext cx="8458200" cy="1104900"/>
          </a:xfrm>
        </p:spPr>
        <p:txBody>
          <a:bodyPr/>
          <a:lstStyle/>
          <a:p>
            <a:r>
              <a:rPr lang="en-US" sz="3500" b="0"/>
              <a:t>Medical Center Financial Administration</a:t>
            </a:r>
          </a:p>
        </p:txBody>
      </p:sp>
      <p:sp>
        <p:nvSpPr>
          <p:cNvPr id="86019" name="Rectangle 3"/>
          <p:cNvSpPr>
            <a:spLocks noGrp="1" noChangeArrowheads="1"/>
          </p:cNvSpPr>
          <p:nvPr>
            <p:ph type="body" idx="1"/>
          </p:nvPr>
        </p:nvSpPr>
        <p:spPr>
          <a:xfrm>
            <a:off x="762000" y="1828800"/>
            <a:ext cx="7772400" cy="4079875"/>
          </a:xfrm>
        </p:spPr>
        <p:txBody>
          <a:bodyPr/>
          <a:lstStyle/>
          <a:p>
            <a:pPr>
              <a:spcBef>
                <a:spcPct val="0"/>
              </a:spcBef>
              <a:buClr>
                <a:schemeClr val="tx1"/>
              </a:buClr>
              <a:buSzPct val="50000"/>
              <a:buFont typeface="Symbol" pitchFamily="18" charset="2"/>
              <a:buNone/>
            </a:pPr>
            <a:r>
              <a:rPr lang="en-US"/>
              <a:t>Michael C. Goonan</a:t>
            </a:r>
          </a:p>
          <a:p>
            <a:pPr>
              <a:spcBef>
                <a:spcPct val="0"/>
              </a:spcBef>
              <a:buClr>
                <a:schemeClr val="tx1"/>
              </a:buClr>
              <a:buSzPct val="50000"/>
              <a:buFont typeface="Symbol" pitchFamily="18" charset="2"/>
              <a:buNone/>
            </a:pPr>
            <a:r>
              <a:rPr lang="en-US" sz="2100" i="1"/>
              <a:t>Medical Center Vice President &amp; Chief Financial Officer</a:t>
            </a:r>
          </a:p>
          <a:p>
            <a:pPr>
              <a:spcBef>
                <a:spcPct val="0"/>
              </a:spcBef>
              <a:buClr>
                <a:schemeClr val="tx1"/>
              </a:buClr>
              <a:buSzPct val="50000"/>
              <a:buFont typeface="Symbol" pitchFamily="18" charset="2"/>
              <a:buNone/>
            </a:pPr>
            <a:r>
              <a:rPr lang="en-US"/>
              <a:t>Leonard J. Shute</a:t>
            </a:r>
          </a:p>
          <a:p>
            <a:pPr>
              <a:spcBef>
                <a:spcPct val="0"/>
              </a:spcBef>
              <a:buClr>
                <a:schemeClr val="tx1"/>
              </a:buClr>
              <a:buSzPct val="50000"/>
              <a:buFont typeface="Symbol" pitchFamily="18" charset="2"/>
              <a:buNone/>
            </a:pPr>
            <a:r>
              <a:rPr lang="en-US" sz="2100" i="1"/>
              <a:t>Senior Director of Finance &amp; Chief Financial Officer,</a:t>
            </a:r>
          </a:p>
          <a:p>
            <a:pPr>
              <a:spcBef>
                <a:spcPct val="0"/>
              </a:spcBef>
              <a:buClr>
                <a:schemeClr val="tx1"/>
              </a:buClr>
              <a:buSzPct val="50000"/>
              <a:buFont typeface="Symbol" pitchFamily="18" charset="2"/>
              <a:buNone/>
            </a:pPr>
            <a:r>
              <a:rPr lang="en-US" sz="2100" i="1"/>
              <a:t>Strong Memorial Hospital</a:t>
            </a:r>
          </a:p>
          <a:p>
            <a:pPr>
              <a:buClr>
                <a:schemeClr val="tx1"/>
              </a:buClr>
              <a:buSzPct val="50000"/>
              <a:buFont typeface="Symbol" pitchFamily="18" charset="2"/>
              <a:buNone/>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4000" b="0"/>
              <a:t>The Stewardship Role</a:t>
            </a:r>
          </a:p>
        </p:txBody>
      </p:sp>
      <p:sp>
        <p:nvSpPr>
          <p:cNvPr id="119811" name="Rectangle 3"/>
          <p:cNvSpPr>
            <a:spLocks noGrp="1" noChangeArrowheads="1"/>
          </p:cNvSpPr>
          <p:nvPr>
            <p:ph type="body" idx="1"/>
          </p:nvPr>
        </p:nvSpPr>
        <p:spPr>
          <a:xfrm>
            <a:off x="685800" y="1752600"/>
            <a:ext cx="8077200" cy="4114800"/>
          </a:xfrm>
        </p:spPr>
        <p:txBody>
          <a:bodyPr/>
          <a:lstStyle/>
          <a:p>
            <a:pPr>
              <a:buClr>
                <a:schemeClr val="tx1"/>
              </a:buClr>
            </a:pPr>
            <a:endParaRPr lang="en-US" sz="3400" b="1" baseline="30000"/>
          </a:p>
          <a:p>
            <a:pPr>
              <a:buClr>
                <a:schemeClr val="tx1"/>
              </a:buClr>
              <a:buSzPct val="50000"/>
              <a:buFont typeface="Wingdings" pitchFamily="2" charset="2"/>
              <a:buNone/>
            </a:pPr>
            <a:r>
              <a:rPr lang="en-US"/>
              <a:t>“For many reasons, colleges and universities have become subject to intensive scrutiny not only by the public, the press, governmental agencies, and financial institutions but also by alumni, donors, faculty and students.”</a:t>
            </a:r>
            <a:endParaRPr lang="en-US" baseline="30000"/>
          </a:p>
        </p:txBody>
      </p:sp>
      <p:sp>
        <p:nvSpPr>
          <p:cNvPr id="119812" name="Text Box 4"/>
          <p:cNvSpPr txBox="1">
            <a:spLocks noChangeArrowheads="1"/>
          </p:cNvSpPr>
          <p:nvPr/>
        </p:nvSpPr>
        <p:spPr bwMode="auto">
          <a:xfrm>
            <a:off x="838200" y="5486400"/>
            <a:ext cx="7372350" cy="669925"/>
          </a:xfrm>
          <a:prstGeom prst="rect">
            <a:avLst/>
          </a:prstGeom>
          <a:noFill/>
          <a:ln w="12700" cap="sq">
            <a:noFill/>
            <a:miter lim="800000"/>
            <a:headEnd type="none" w="sm" len="sm"/>
            <a:tailEnd type="none" w="sm" len="sm"/>
          </a:ln>
          <a:effectLst/>
        </p:spPr>
        <p:txBody>
          <a:bodyPr>
            <a:spAutoFit/>
          </a:bodyPr>
          <a:lstStyle/>
          <a:p>
            <a:pPr eaLnBrk="0" hangingPunct="0"/>
            <a:r>
              <a:rPr lang="en-US" sz="1900">
                <a:latin typeface="Times New Roman" pitchFamily="18" charset="0"/>
              </a:rPr>
              <a:t>Source: Association of Governing Boards of Universities and Colleges – </a:t>
            </a:r>
          </a:p>
          <a:p>
            <a:pPr eaLnBrk="0" hangingPunct="0"/>
            <a:r>
              <a:rPr lang="en-US" sz="1900">
                <a:latin typeface="Times New Roman" pitchFamily="18" charset="0"/>
              </a:rPr>
              <a:t>Effective Committees</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0"/>
              <a:t>How is the Stewardship Role Fulfilled?</a:t>
            </a:r>
          </a:p>
        </p:txBody>
      </p:sp>
      <p:sp>
        <p:nvSpPr>
          <p:cNvPr id="14339" name="Rectangle 3"/>
          <p:cNvSpPr>
            <a:spLocks noGrp="1" noChangeArrowheads="1"/>
          </p:cNvSpPr>
          <p:nvPr>
            <p:ph type="body" idx="1"/>
          </p:nvPr>
        </p:nvSpPr>
        <p:spPr>
          <a:xfrm>
            <a:off x="838200" y="1828800"/>
            <a:ext cx="7772400" cy="4343400"/>
          </a:xfrm>
        </p:spPr>
        <p:txBody>
          <a:bodyPr/>
          <a:lstStyle/>
          <a:p>
            <a:pPr>
              <a:buClr>
                <a:schemeClr val="tx1"/>
              </a:buClr>
              <a:buSzPct val="50000"/>
            </a:pPr>
            <a:r>
              <a:rPr lang="en-US"/>
              <a:t>Maintaining equity between generations</a:t>
            </a:r>
          </a:p>
          <a:p>
            <a:pPr>
              <a:buClr>
                <a:schemeClr val="tx1"/>
              </a:buClr>
              <a:buSzPct val="50000"/>
            </a:pPr>
            <a:r>
              <a:rPr lang="en-US"/>
              <a:t>Monitoring strategic and financial planning</a:t>
            </a:r>
          </a:p>
          <a:p>
            <a:pPr>
              <a:buClr>
                <a:schemeClr val="tx1"/>
              </a:buClr>
              <a:buSzPct val="50000"/>
            </a:pPr>
            <a:r>
              <a:rPr lang="en-US"/>
              <a:t>Monitoring risk management</a:t>
            </a:r>
          </a:p>
          <a:p>
            <a:pPr>
              <a:buClr>
                <a:schemeClr val="tx1"/>
              </a:buClr>
              <a:buSzPct val="50000"/>
            </a:pPr>
            <a:r>
              <a:rPr lang="en-US"/>
              <a:t>Preserving facilities </a:t>
            </a:r>
          </a:p>
          <a:p>
            <a:pPr>
              <a:buClr>
                <a:schemeClr val="tx1"/>
              </a:buClr>
              <a:buSzPct val="50000"/>
            </a:pPr>
            <a:r>
              <a:rPr lang="en-US"/>
              <a:t>Monitoring investments and endowment</a:t>
            </a:r>
            <a:endParaRPr lang="en-US" baseline="30000"/>
          </a:p>
        </p:txBody>
      </p:sp>
      <p:sp>
        <p:nvSpPr>
          <p:cNvPr id="14340" name="Text Box 4"/>
          <p:cNvSpPr txBox="1">
            <a:spLocks noChangeArrowheads="1"/>
          </p:cNvSpPr>
          <p:nvPr/>
        </p:nvSpPr>
        <p:spPr bwMode="auto">
          <a:xfrm>
            <a:off x="685800" y="5791200"/>
            <a:ext cx="7910513" cy="396875"/>
          </a:xfrm>
          <a:prstGeom prst="rect">
            <a:avLst/>
          </a:prstGeom>
          <a:noFill/>
          <a:ln w="12700" cap="sq">
            <a:noFill/>
            <a:miter lim="800000"/>
            <a:headEnd type="none" w="sm" len="sm"/>
            <a:tailEnd type="none" w="sm" len="sm"/>
          </a:ln>
          <a:effectLst/>
        </p:spPr>
        <p:txBody>
          <a:bodyPr wrap="none">
            <a:spAutoFit/>
          </a:bodyPr>
          <a:lstStyle/>
          <a:p>
            <a:pPr eaLnBrk="0" hangingPunct="0"/>
            <a:r>
              <a:rPr lang="en-US" sz="1900">
                <a:latin typeface="Times New Roman" pitchFamily="18" charset="0"/>
              </a:rPr>
              <a:t>Source: “Financial Responsibilities of Governing Boards”, by William</a:t>
            </a:r>
            <a:r>
              <a:rPr lang="en-US" sz="2000">
                <a:latin typeface="Times New Roman" pitchFamily="18" charset="0"/>
              </a:rPr>
              <a:t> S. Reed.</a:t>
            </a: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0"/>
              <a:t>Key Financial Concepts in </a:t>
            </a:r>
            <a:br>
              <a:rPr lang="en-US" b="0"/>
            </a:br>
            <a:r>
              <a:rPr lang="en-US" b="0"/>
              <a:t>Higher Education</a:t>
            </a:r>
            <a:endParaRPr lang="en-US"/>
          </a:p>
        </p:txBody>
      </p:sp>
      <p:sp>
        <p:nvSpPr>
          <p:cNvPr id="5123" name="Rectangle 3"/>
          <p:cNvSpPr>
            <a:spLocks noGrp="1" noChangeArrowheads="1"/>
          </p:cNvSpPr>
          <p:nvPr>
            <p:ph type="body" idx="1"/>
          </p:nvPr>
        </p:nvSpPr>
        <p:spPr/>
        <p:txBody>
          <a:bodyPr/>
          <a:lstStyle/>
          <a:p>
            <a:pPr>
              <a:buClr>
                <a:schemeClr val="tx1"/>
              </a:buClr>
              <a:buSzPct val="50000"/>
            </a:pPr>
            <a:endParaRPr lang="en-US" sz="3400"/>
          </a:p>
          <a:p>
            <a:pPr>
              <a:buClr>
                <a:schemeClr val="tx1"/>
              </a:buClr>
              <a:buSzPct val="50000"/>
              <a:buFont typeface="Wingdings" pitchFamily="2" charset="2"/>
              <a:buNone/>
            </a:pPr>
            <a:r>
              <a:rPr lang="en-US" sz="3400" b="1" i="1"/>
              <a:t>Intergenerational Equity - </a:t>
            </a:r>
            <a:r>
              <a:rPr lang="en-US" sz="3400"/>
              <a:t>maintaining an appropriate balance between the present and the future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0"/>
              <a:t>Key Financial Concepts in </a:t>
            </a:r>
            <a:br>
              <a:rPr lang="en-US" b="0"/>
            </a:br>
            <a:r>
              <a:rPr lang="en-US" b="0"/>
              <a:t>Higher Education</a:t>
            </a:r>
            <a:endParaRPr lang="en-US"/>
          </a:p>
        </p:txBody>
      </p:sp>
      <p:sp>
        <p:nvSpPr>
          <p:cNvPr id="59395" name="Rectangle 3"/>
          <p:cNvSpPr>
            <a:spLocks noGrp="1" noChangeArrowheads="1"/>
          </p:cNvSpPr>
          <p:nvPr>
            <p:ph type="body" idx="1"/>
          </p:nvPr>
        </p:nvSpPr>
        <p:spPr/>
        <p:txBody>
          <a:bodyPr/>
          <a:lstStyle/>
          <a:p>
            <a:pPr>
              <a:buClr>
                <a:schemeClr val="tx1"/>
              </a:buClr>
              <a:buSzPct val="50000"/>
            </a:pPr>
            <a:r>
              <a:rPr lang="en-US" b="1" i="1"/>
              <a:t>Financial equilibrium</a:t>
            </a:r>
            <a:endParaRPr lang="en-US"/>
          </a:p>
          <a:p>
            <a:pPr lvl="1">
              <a:buClr>
                <a:schemeClr val="tx1"/>
              </a:buClr>
              <a:buSzPct val="50000"/>
              <a:buFont typeface="Symbol" pitchFamily="18" charset="2"/>
              <a:buChar char="&gt;"/>
            </a:pPr>
            <a:r>
              <a:rPr lang="en-US" sz="2800"/>
              <a:t>Complementary short-term and long-term financial plans</a:t>
            </a:r>
          </a:p>
          <a:p>
            <a:pPr lvl="1">
              <a:buClr>
                <a:schemeClr val="tx1"/>
              </a:buClr>
              <a:buSzPct val="50000"/>
              <a:buFont typeface="Symbol" pitchFamily="18" charset="2"/>
              <a:buChar char="&gt;"/>
            </a:pPr>
            <a:r>
              <a:rPr lang="en-US" sz="2800"/>
              <a:t>Quality of programs maintained</a:t>
            </a:r>
          </a:p>
          <a:p>
            <a:pPr lvl="1">
              <a:buClr>
                <a:schemeClr val="tx1"/>
              </a:buClr>
              <a:buSzPct val="50000"/>
              <a:buFont typeface="Symbol" pitchFamily="18" charset="2"/>
              <a:buChar char="&gt;"/>
            </a:pPr>
            <a:r>
              <a:rPr lang="en-US" sz="2800"/>
              <a:t>Physical assets preserved</a:t>
            </a:r>
          </a:p>
          <a:p>
            <a:pPr lvl="1">
              <a:buClr>
                <a:schemeClr val="tx1"/>
              </a:buClr>
              <a:buSzPct val="50000"/>
              <a:buFont typeface="Symbol" pitchFamily="18" charset="2"/>
              <a:buChar char="&gt;"/>
            </a:pPr>
            <a:r>
              <a:rPr lang="en-US" sz="2800"/>
              <a:t>Endowment purchasing power preserved</a:t>
            </a:r>
          </a:p>
          <a:p>
            <a:pPr lvl="1">
              <a:buClr>
                <a:schemeClr val="tx1"/>
              </a:buClr>
              <a:buSzPct val="50000"/>
              <a:buFont typeface="Symbol" pitchFamily="18" charset="2"/>
              <a:buChar char="&gt;"/>
            </a:pPr>
            <a:r>
              <a:rPr lang="en-US" sz="2800"/>
              <a:t>Human assets developed and maintained</a:t>
            </a:r>
            <a:endParaRPr lang="en-US" sz="2800"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b="0"/>
              <a:t>Trustees’ Role and Board Involvement in Financial Matters</a:t>
            </a:r>
            <a:endParaRPr lang="en-US"/>
          </a:p>
        </p:txBody>
      </p:sp>
      <p:sp>
        <p:nvSpPr>
          <p:cNvPr id="60419" name="Rectangle 3"/>
          <p:cNvSpPr>
            <a:spLocks noGrp="1" noChangeArrowheads="1"/>
          </p:cNvSpPr>
          <p:nvPr>
            <p:ph type="body" idx="1"/>
          </p:nvPr>
        </p:nvSpPr>
        <p:spPr/>
        <p:txBody>
          <a:bodyPr/>
          <a:lstStyle/>
          <a:p>
            <a:pPr>
              <a:buClr>
                <a:schemeClr val="tx1"/>
              </a:buClr>
              <a:buSzPct val="50000"/>
            </a:pPr>
            <a:r>
              <a:rPr lang="en-US" sz="3400"/>
              <a:t>Review and approve strategic plans</a:t>
            </a:r>
          </a:p>
          <a:p>
            <a:pPr>
              <a:buClr>
                <a:schemeClr val="tx1"/>
              </a:buClr>
              <a:buSzPct val="50000"/>
            </a:pPr>
            <a:r>
              <a:rPr lang="en-US" sz="3400"/>
              <a:t>Annual approval of operating and capital budgets</a:t>
            </a:r>
          </a:p>
          <a:p>
            <a:pPr>
              <a:buClr>
                <a:schemeClr val="tx1"/>
              </a:buClr>
              <a:buSzPct val="50000"/>
            </a:pPr>
            <a:r>
              <a:rPr lang="en-US" sz="3400"/>
              <a:t>Approval of major capital projects</a:t>
            </a:r>
          </a:p>
          <a:p>
            <a:pPr>
              <a:buClr>
                <a:schemeClr val="tx1"/>
              </a:buClr>
              <a:buSzPct val="50000"/>
            </a:pPr>
            <a:r>
              <a:rPr lang="en-US" sz="3400"/>
              <a:t>Tuition rate approval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b="0"/>
              <a:t>Trustees’ Role and Board Involvement in Financial Matters</a:t>
            </a:r>
            <a:endParaRPr lang="en-US"/>
          </a:p>
        </p:txBody>
      </p:sp>
      <p:sp>
        <p:nvSpPr>
          <p:cNvPr id="61443" name="Rectangle 3"/>
          <p:cNvSpPr>
            <a:spLocks noGrp="1" noChangeArrowheads="1"/>
          </p:cNvSpPr>
          <p:nvPr>
            <p:ph type="body" idx="1"/>
          </p:nvPr>
        </p:nvSpPr>
        <p:spPr>
          <a:xfrm>
            <a:off x="457200" y="1828800"/>
            <a:ext cx="8229600" cy="4302125"/>
          </a:xfrm>
        </p:spPr>
        <p:txBody>
          <a:bodyPr/>
          <a:lstStyle/>
          <a:p>
            <a:pPr>
              <a:lnSpc>
                <a:spcPct val="90000"/>
              </a:lnSpc>
              <a:buClr>
                <a:schemeClr val="tx1"/>
              </a:buClr>
              <a:buSzPct val="50000"/>
            </a:pPr>
            <a:r>
              <a:rPr lang="en-US"/>
              <a:t>Establishment of endowment investment and spending policies</a:t>
            </a:r>
          </a:p>
          <a:p>
            <a:pPr>
              <a:lnSpc>
                <a:spcPct val="90000"/>
              </a:lnSpc>
              <a:buClr>
                <a:schemeClr val="tx1"/>
              </a:buClr>
              <a:buSzPct val="50000"/>
            </a:pPr>
            <a:r>
              <a:rPr lang="en-US"/>
              <a:t>Review of major benefits program changes (intergenerational emphasis)</a:t>
            </a:r>
          </a:p>
          <a:p>
            <a:pPr>
              <a:lnSpc>
                <a:spcPct val="90000"/>
              </a:lnSpc>
              <a:buClr>
                <a:schemeClr val="tx1"/>
              </a:buClr>
              <a:buSzPct val="50000"/>
            </a:pPr>
            <a:r>
              <a:rPr lang="en-US"/>
              <a:t>Approval of debt issues and overall debt policies</a:t>
            </a:r>
          </a:p>
          <a:p>
            <a:pPr>
              <a:lnSpc>
                <a:spcPct val="90000"/>
              </a:lnSpc>
              <a:buClr>
                <a:schemeClr val="tx1"/>
              </a:buClr>
              <a:buSzPct val="50000"/>
            </a:pPr>
            <a:r>
              <a:rPr lang="en-US"/>
              <a:t>Review of reports on financial position and institutional performance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0"/>
              <a:t>Trustees’ Role and Board Involvement in Financial Matters</a:t>
            </a:r>
            <a:endParaRPr lang="en-US"/>
          </a:p>
        </p:txBody>
      </p:sp>
      <p:sp>
        <p:nvSpPr>
          <p:cNvPr id="62467" name="Rectangle 3"/>
          <p:cNvSpPr>
            <a:spLocks noGrp="1" noChangeArrowheads="1"/>
          </p:cNvSpPr>
          <p:nvPr>
            <p:ph type="body" idx="1"/>
          </p:nvPr>
        </p:nvSpPr>
        <p:spPr>
          <a:xfrm>
            <a:off x="457200" y="1752600"/>
            <a:ext cx="8229600" cy="4411663"/>
          </a:xfrm>
        </p:spPr>
        <p:txBody>
          <a:bodyPr/>
          <a:lstStyle/>
          <a:p>
            <a:pPr>
              <a:lnSpc>
                <a:spcPct val="90000"/>
              </a:lnSpc>
              <a:buClr>
                <a:schemeClr val="tx1"/>
              </a:buClr>
              <a:buSzPct val="50000"/>
            </a:pPr>
            <a:r>
              <a:rPr lang="en-US" sz="3400"/>
              <a:t>Approval of executive compensation</a:t>
            </a:r>
          </a:p>
          <a:p>
            <a:pPr>
              <a:lnSpc>
                <a:spcPct val="90000"/>
              </a:lnSpc>
              <a:buClr>
                <a:schemeClr val="tx1"/>
              </a:buClr>
              <a:buSzPct val="50000"/>
            </a:pPr>
            <a:r>
              <a:rPr lang="en-US" sz="3400"/>
              <a:t>Review of annual financial statements</a:t>
            </a:r>
          </a:p>
          <a:p>
            <a:pPr>
              <a:lnSpc>
                <a:spcPct val="90000"/>
              </a:lnSpc>
              <a:buClr>
                <a:schemeClr val="tx1"/>
              </a:buClr>
              <a:buSzPct val="50000"/>
            </a:pPr>
            <a:r>
              <a:rPr lang="en-US" sz="3400"/>
              <a:t>Assessment of institutional risk and compliance</a:t>
            </a:r>
          </a:p>
          <a:p>
            <a:pPr>
              <a:lnSpc>
                <a:spcPct val="90000"/>
              </a:lnSpc>
              <a:buClr>
                <a:schemeClr val="tx1"/>
              </a:buClr>
              <a:buSzPct val="50000"/>
            </a:pPr>
            <a:r>
              <a:rPr lang="en-US" sz="3400"/>
              <a:t>Appointment of the external auditors</a:t>
            </a:r>
          </a:p>
          <a:p>
            <a:pPr>
              <a:lnSpc>
                <a:spcPct val="90000"/>
              </a:lnSpc>
              <a:buClr>
                <a:schemeClr val="tx1"/>
              </a:buClr>
              <a:buSzPct val="50000"/>
            </a:pPr>
            <a:r>
              <a:rPr lang="en-US" sz="3400"/>
              <a:t>Guidance and participation in the institution’s development efforts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3605</TotalTime>
  <Words>887</Words>
  <Application>Microsoft PowerPoint</Application>
  <PresentationFormat>On-screen Show (4:3)</PresentationFormat>
  <Paragraphs>220</Paragraphs>
  <Slides>21</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Times New Roman</vt:lpstr>
      <vt:lpstr>Arial</vt:lpstr>
      <vt:lpstr>Wingdings</vt:lpstr>
      <vt:lpstr>Symbol</vt:lpstr>
      <vt:lpstr>Book Antiqua</vt:lpstr>
      <vt:lpstr>Network</vt:lpstr>
      <vt:lpstr>Microsoft Graph Chart</vt:lpstr>
      <vt:lpstr>University of Rochester</vt:lpstr>
      <vt:lpstr>The Stewardship Role</vt:lpstr>
      <vt:lpstr>The Stewardship Role</vt:lpstr>
      <vt:lpstr>How is the Stewardship Role Fulfilled?</vt:lpstr>
      <vt:lpstr>Key Financial Concepts in  Higher Education</vt:lpstr>
      <vt:lpstr>Key Financial Concepts in  Higher Education</vt:lpstr>
      <vt:lpstr>Trustees’ Role and Board Involvement in Financial Matters</vt:lpstr>
      <vt:lpstr>Trustees’ Role and Board Involvement in Financial Matters</vt:lpstr>
      <vt:lpstr>Trustees’ Role and Board Involvement in Financial Matters</vt:lpstr>
      <vt:lpstr>Board Participation</vt:lpstr>
      <vt:lpstr>Slide 11</vt:lpstr>
      <vt:lpstr>Slide 12</vt:lpstr>
      <vt:lpstr>Key UR Issues</vt:lpstr>
      <vt:lpstr>Endowment Market Values  by Division ($ in millions)</vt:lpstr>
      <vt:lpstr>Slide 15</vt:lpstr>
      <vt:lpstr>Slide 16</vt:lpstr>
      <vt:lpstr>Slide 17</vt:lpstr>
      <vt:lpstr>Slide 18</vt:lpstr>
      <vt:lpstr>Financial Informational Resources</vt:lpstr>
      <vt:lpstr>University Financial Administration</vt:lpstr>
      <vt:lpstr>Medical Center Financial Administration</vt:lpstr>
    </vt:vector>
  </TitlesOfParts>
  <Company>University of Rochester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Rochester</dc:title>
  <dc:creator>Holly Crawford</dc:creator>
  <cp:lastModifiedBy>Windows User</cp:lastModifiedBy>
  <cp:revision>192</cp:revision>
  <cp:lastPrinted>2002-10-08T21:50:15Z</cp:lastPrinted>
  <dcterms:created xsi:type="dcterms:W3CDTF">2001-10-09T18:02:52Z</dcterms:created>
  <dcterms:modified xsi:type="dcterms:W3CDTF">2008-11-25T21:11:25Z</dcterms:modified>
</cp:coreProperties>
</file>